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45.xml.rels" ContentType="application/vnd.openxmlformats-package.relationships+xml"/>
  <Override PartName="/ppt/notesSlides/notesSlide45.xml" ContentType="application/vnd.openxmlformats-officedocument.presentationml.notes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6.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152.xml" ContentType="application/vnd.openxmlformats-officedocument.presentationml.slideLayout+xml"/>
  <Override PartName="/ppt/slideLayouts/slideLayout147.xml" ContentType="application/vnd.openxmlformats-officedocument.presentationml.slideLayout+xml"/>
  <Override PartName="/ppt/slideLayouts/slideLayout145.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135.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1.xml" ContentType="application/vnd.openxmlformats-officedocument.presentationml.slideLayout+xml"/>
  <Override PartName="/ppt/slideLayouts/slideLayout105.xml" ContentType="application/vnd.openxmlformats-officedocument.presentationml.slideLayout+xml"/>
  <Override PartName="/ppt/slideLayouts/slideLayout112.xml" ContentType="application/vnd.openxmlformats-officedocument.presentationml.slideLayout+xml"/>
  <Override PartName="/ppt/slideLayouts/slideLayout149.xml" ContentType="application/vnd.openxmlformats-officedocument.presentationml.slideLayout+xml"/>
  <Override PartName="/ppt/slideLayouts/slideLayout100.xml" ContentType="application/vnd.openxmlformats-officedocument.presentationml.slideLayout+xml"/>
  <Override PartName="/ppt/slideLayouts/slideLayout132.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07.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151.xml" ContentType="application/vnd.openxmlformats-officedocument.presentationml.slideLayout+xml"/>
  <Override PartName="/ppt/slideLayouts/slideLayout95.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92.xml" ContentType="application/vnd.openxmlformats-officedocument.presentationml.slideLayout+xml"/>
  <Override PartName="/ppt/slideLayouts/slideLayout122.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153.xml" ContentType="application/vnd.openxmlformats-officedocument.presentationml.slideLayout+xml"/>
  <Override PartName="/ppt/slideLayouts/slideLayout69.xml" ContentType="application/vnd.openxmlformats-officedocument.presentationml.slideLayout+xml"/>
  <Override PartName="/ppt/slideLayouts/slideLayout150.xml" ContentType="application/vnd.openxmlformats-officedocument.presentationml.slideLayout+xml"/>
  <Override PartName="/ppt/slideLayouts/slideLayout67.xml" ContentType="application/vnd.openxmlformats-officedocument.presentationml.slideLayout+xml"/>
  <Override PartName="/ppt/slideLayouts/slideLayout124.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87.xml" ContentType="application/vnd.openxmlformats-officedocument.presentationml.slideLayout+xml"/>
  <Override PartName="/ppt/slideLayouts/slideLayout104.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09.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19.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134.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96.xml" ContentType="application/vnd.openxmlformats-officedocument.presentationml.slideLayout+xml"/>
  <Override PartName="/ppt/slideLayouts/slideLayout34.xml" ContentType="application/vnd.openxmlformats-officedocument.presentationml.slideLayout+xml"/>
  <Override PartName="/ppt/slideLayouts/slideLayout61.xml" ContentType="application/vnd.openxmlformats-officedocument.presentationml.slideLayout+xml"/>
  <Override PartName="/ppt/slideLayouts/slideLayout33.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47.xml" ContentType="application/vnd.openxmlformats-officedocument.presentationml.slideLayout+xml"/>
  <Override PartName="/ppt/slideLayouts/slideLayout117.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110.xml" ContentType="application/vnd.openxmlformats-officedocument.presentationml.slideLayout+xml"/>
  <Override PartName="/ppt/slideLayouts/slideLayout148.xml" ContentType="application/vnd.openxmlformats-officedocument.presentationml.slideLayout+xml"/>
  <Override PartName="/ppt/slideLayouts/slideLayout26.xml" ContentType="application/vnd.openxmlformats-officedocument.presentationml.slideLayout+xml"/>
  <Override PartName="/ppt/slideLayouts/slideLayout137.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133.xml" ContentType="application/vnd.openxmlformats-officedocument.presentationml.slideLayout+xml"/>
  <Override PartName="/ppt/slideLayouts/slideLayout54.xml" ContentType="application/vnd.openxmlformats-officedocument.presentationml.slideLayout+xml"/>
  <Override PartName="/ppt/slideLayouts/slideLayout27.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101.xml" ContentType="application/vnd.openxmlformats-officedocument.presentationml.slideLayout+xml"/>
  <Override PartName="/ppt/slideLayouts/slideLayout21.xml" ContentType="application/vnd.openxmlformats-officedocument.presentationml.slideLayout+xml"/>
  <Override PartName="/ppt/slideLayouts/slideLayout98.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116.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9.xml" ContentType="application/vnd.openxmlformats-officedocument.presentationml.slideLayout+xml"/>
  <Override PartName="/ppt/slideLayouts/slideLayout144.xml" ContentType="application/vnd.openxmlformats-officedocument.presentationml.slideLayout+xml"/>
  <Override PartName="/ppt/slideLayouts/slideLayout17.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114.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73.xml" ContentType="application/vnd.openxmlformats-officedocument.presentationml.slideLayout+xml"/>
  <Override PartName="/ppt/slideLayouts/slideLayout126.xml" ContentType="application/vnd.openxmlformats-officedocument.presentationml.slideLayout+xml"/>
  <Override PartName="/ppt/slideLayouts/slideLayout103.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149.xml.rels" ContentType="application/vnd.openxmlformats-package.relationships+xml"/>
  <Override PartName="/ppt/slideLayouts/_rels/slideLayout147.xml.rels" ContentType="application/vnd.openxmlformats-package.relationships+xml"/>
  <Override PartName="/ppt/slideLayouts/_rels/slideLayout146.xml.rels" ContentType="application/vnd.openxmlformats-package.relationships+xml"/>
  <Override PartName="/ppt/slideLayouts/_rels/slideLayout145.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135.xml.rels" ContentType="application/vnd.openxmlformats-package.relationships+xml"/>
  <Override PartName="/ppt/slideLayouts/_rels/slideLayout132.xml.rels" ContentType="application/vnd.openxmlformats-package.relationships+xml"/>
  <Override PartName="/ppt/slideLayouts/_rels/slideLayout128.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18.xml.rels" ContentType="application/vnd.openxmlformats-package.relationships+xml"/>
  <Override PartName="/ppt/slideLayouts/_rels/slideLayout116.xml.rels" ContentType="application/vnd.openxmlformats-package.relationships+xml"/>
  <Override PartName="/ppt/slideLayouts/_rels/slideLayout114.xml.rels" ContentType="application/vnd.openxmlformats-package.relationships+xml"/>
  <Override PartName="/ppt/slideLayouts/_rels/slideLayout120.xml.rels" ContentType="application/vnd.openxmlformats-package.relationships+xml"/>
  <Override PartName="/ppt/slideLayouts/_rels/slideLayout112.xml.rels" ContentType="application/vnd.openxmlformats-package.relationships+xml"/>
  <Override PartName="/ppt/slideLayouts/_rels/slideLayout121.xml.rels" ContentType="application/vnd.openxmlformats-package.relationships+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3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25.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10.xml.rels" ContentType="application/vnd.openxmlformats-package.relationships+xml"/>
  <Override PartName="/ppt/slideLayouts/_rels/slideLayout94.xml.rels" ContentType="application/vnd.openxmlformats-package.relationships+xml"/>
  <Override PartName="/ppt/slideLayouts/_rels/slideLayout106.xml.rels" ContentType="application/vnd.openxmlformats-package.relationships+xml"/>
  <Override PartName="/ppt/slideLayouts/_rels/slideLayout93.xml.rels" ContentType="application/vnd.openxmlformats-package.relationships+xml"/>
  <Override PartName="/ppt/slideLayouts/_rels/slideLayout87.xml.rels" ContentType="application/vnd.openxmlformats-package.relationships+xml"/>
  <Override PartName="/ppt/slideLayouts/_rels/slideLayout85.xml.rels" ContentType="application/vnd.openxmlformats-package.relationships+xml"/>
  <Override PartName="/ppt/slideLayouts/_rels/slideLayout143.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9.xml.rels" ContentType="application/vnd.openxmlformats-package.relationships+xml"/>
  <Override PartName="/ppt/slideLayouts/_rels/slideLayout11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9.xml.rels" ContentType="application/vnd.openxmlformats-package.relationships+xml"/>
  <Override PartName="/ppt/slideLayouts/_rels/slideLayout103.xml.rels" ContentType="application/vnd.openxmlformats-package.relationships+xml"/>
  <Override PartName="/ppt/slideLayouts/_rels/slideLayout75.xml.rels" ContentType="application/vnd.openxmlformats-package.relationships+xml"/>
  <Override PartName="/ppt/slideLayouts/_rels/slideLayout154.xml.rels" ContentType="application/vnd.openxmlformats-package.relationships+xml"/>
  <Override PartName="/ppt/slideLayouts/_rels/slideLayout92.xml.rels" ContentType="application/vnd.openxmlformats-package.relationships+xml"/>
  <Override PartName="/ppt/slideLayouts/_rels/slideLayout156.xml.rels" ContentType="application/vnd.openxmlformats-package.relationships+xml"/>
  <Override PartName="/ppt/slideLayouts/_rels/slideLayout74.xml.rels" ContentType="application/vnd.openxmlformats-package.relationships+xml"/>
  <Override PartName="/ppt/slideLayouts/_rels/slideLayout133.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148.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69.xml.rels" ContentType="application/vnd.openxmlformats-package.relationships+xml"/>
  <Override PartName="/ppt/slideLayouts/_rels/slideLayout138.xml.rels" ContentType="application/vnd.openxmlformats-package.relationships+xml"/>
  <Override PartName="/ppt/slideLayouts/_rels/slideLayout47.xml.rels" ContentType="application/vnd.openxmlformats-package.relationships+xml"/>
  <Override PartName="/ppt/slideLayouts/_rels/slideLayout124.xml.rels" ContentType="application/vnd.openxmlformats-package.relationships+xml"/>
  <Override PartName="/ppt/slideLayouts/_rels/slideLayout155.xml.rels" ContentType="application/vnd.openxmlformats-package.relationships+xml"/>
  <Override PartName="/ppt/slideLayouts/_rels/slideLayout109.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86.xml.rels" ContentType="application/vnd.openxmlformats-package.relationships+xml"/>
  <Override PartName="/ppt/slideLayouts/_rels/slideLayout11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113.xml.rels" ContentType="application/vnd.openxmlformats-package.relationships+xml"/>
  <Override PartName="/ppt/slideLayouts/_rels/slideLayout76.xml.rels" ContentType="application/vnd.openxmlformats-package.relationships+xml"/>
  <Override PartName="/ppt/slideLayouts/_rels/slideLayout117.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80.xml.rels" ContentType="application/vnd.openxmlformats-package.relationships+xml"/>
  <Override PartName="/ppt/slideLayouts/_rels/slideLayout77.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139.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88.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3.xml.rels" ContentType="application/vnd.openxmlformats-package.relationships+xml"/>
  <Override PartName="/ppt/slideLayouts/_rels/slideLayout107.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127.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70.xml.rels" ContentType="application/vnd.openxmlformats-package.relationships+xml"/>
  <Override PartName="/ppt/slideLayouts/_rels/slideLayout144.xml.rels" ContentType="application/vnd.openxmlformats-package.relationships+xml"/>
  <Override PartName="/ppt/slideLayouts/_rels/slideLayout129.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13.xml" ContentType="application/vnd.openxmlformats-officedocument.presentationml.slideLayout+xml"/>
  <Override PartName="/ppt/slideLayouts/slideLayout6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13.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2.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85.png" ContentType="image/png"/>
  <Override PartName="/ppt/media/image84.png" ContentType="image/png"/>
  <Override PartName="/ppt/media/image83.png" ContentType="image/png"/>
  <Override PartName="/ppt/media/image78.png" ContentType="image/png"/>
  <Override PartName="/ppt/media/image75.jpeg" ContentType="image/jpeg"/>
  <Override PartName="/ppt/media/image76.jpeg" ContentType="image/jpeg"/>
  <Override PartName="/ppt/media/image74.jpeg" ContentType="image/jpeg"/>
  <Override PartName="/ppt/media/image73.jpeg" ContentType="image/jpeg"/>
  <Override PartName="/ppt/media/image72.gif" ContentType="image/gif"/>
  <Override PartName="/ppt/media/image71.png" ContentType="image/png"/>
  <Override PartName="/ppt/media/image70.gif" ContentType="image/gif"/>
  <Override PartName="/ppt/media/image69.png" ContentType="image/png"/>
  <Override PartName="/ppt/media/image66.png" ContentType="image/png"/>
  <Override PartName="/ppt/media/image65.gif" ContentType="image/gif"/>
  <Override PartName="/ppt/media/image79.jpeg" ContentType="image/jpeg"/>
  <Override PartName="/ppt/media/image64.gif" ContentType="image/gif"/>
  <Override PartName="/ppt/media/image61.gif" ContentType="image/gif"/>
  <Override PartName="/ppt/media/image59.gif" ContentType="image/gif"/>
  <Override PartName="/ppt/media/image58.gif" ContentType="image/gif"/>
  <Override PartName="/ppt/media/image55.gif" ContentType="image/gif"/>
  <Override PartName="/ppt/media/image49.gif" ContentType="image/gif"/>
  <Override PartName="/ppt/media/image48.gif" ContentType="image/gif"/>
  <Override PartName="/ppt/media/image52.gif" ContentType="image/gif"/>
  <Override PartName="/ppt/media/image47.gif" ContentType="image/gif"/>
  <Override PartName="/ppt/media/image56.gif" ContentType="image/gif"/>
  <Override PartName="/ppt/media/image46.jpeg" ContentType="image/jpeg"/>
  <Override PartName="/ppt/media/image45.jpeg" ContentType="image/jpeg"/>
  <Override PartName="/ppt/media/image57.gif" ContentType="image/gif"/>
  <Override PartName="/ppt/media/image43.png" ContentType="image/png"/>
  <Override PartName="/ppt/media/image42.jpeg" ContentType="image/jpeg"/>
  <Override PartName="/ppt/media/image40.gif" ContentType="image/gif"/>
  <Override PartName="/ppt/media/image37.gif" ContentType="image/gif"/>
  <Override PartName="/ppt/media/image51.gif" ContentType="image/gif"/>
  <Override PartName="/ppt/media/image36.png" ContentType="image/png"/>
  <Override PartName="/ppt/media/image44.gif" ContentType="image/gif"/>
  <Override PartName="/ppt/media/image81.jpeg" ContentType="image/jpeg"/>
  <Override PartName="/ppt/media/image35.gif" ContentType="image/gif"/>
  <Override PartName="/ppt/media/image86.png" ContentType="image/png"/>
  <Override PartName="/ppt/media/image32.gif" ContentType="image/gif"/>
  <Override PartName="/ppt/media/image30.png" ContentType="image/png"/>
  <Override PartName="/ppt/media/image34.gif" ContentType="image/gif"/>
  <Override PartName="/ppt/media/image41.gif" ContentType="image/gif"/>
  <Override PartName="/ppt/media/image27.png" ContentType="image/png"/>
  <Override PartName="/ppt/media/image82.jpeg" ContentType="image/jpeg"/>
  <Override PartName="/ppt/media/image67.gif" ContentType="image/gif"/>
  <Override PartName="/ppt/media/image50.gif" ContentType="image/gif"/>
  <Override PartName="/ppt/media/image26.png" ContentType="image/png"/>
  <Override PartName="/ppt/media/image28.jpeg" ContentType="image/jpeg"/>
  <Override PartName="/ppt/media/image80.jpeg" ContentType="image/jpeg"/>
  <Override PartName="/ppt/media/image25.png" ContentType="image/png"/>
  <Override PartName="/ppt/media/image38.png" ContentType="image/png"/>
  <Override PartName="/ppt/media/image77.png" ContentType="image/png"/>
  <Override PartName="/ppt/media/image22.png" ContentType="image/png"/>
  <Override PartName="/ppt/media/image31.png" ContentType="image/png"/>
  <Override PartName="/ppt/media/image24.png" ContentType="image/png"/>
  <Override PartName="/ppt/media/image21.png" ContentType="image/png"/>
  <Override PartName="/ppt/media/image63.gif" ContentType="image/gif"/>
  <Override PartName="/ppt/media/image68.gif" ContentType="image/gif"/>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53.gif" ContentType="image/gif"/>
  <Override PartName="/ppt/media/image13.png" ContentType="image/png"/>
  <Override PartName="/ppt/media/image23.png" ContentType="image/png"/>
  <Override PartName="/ppt/media/image54.gif" ContentType="image/gif"/>
  <Override PartName="/ppt/media/image12.png" ContentType="image/png"/>
  <Override PartName="/ppt/media/image39.png" ContentType="image/png"/>
  <Override PartName="/ppt/media/image10.png" ContentType="image/png"/>
  <Override PartName="/ppt/media/image33.gif" ContentType="image/gif"/>
  <Override PartName="/ppt/media/image9.png" ContentType="image/png"/>
  <Override PartName="/ppt/media/image15.png" ContentType="image/png"/>
  <Override PartName="/ppt/media/image62.gif" ContentType="image/gif"/>
  <Override PartName="/ppt/media/image60.gif" ContentType="image/gif"/>
  <Override PartName="/ppt/media/image29.png" ContentType="image/png"/>
  <Override PartName="/ppt/media/image8.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Lst>
  <p:sldSz cx="9907587"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469"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470"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471"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472" name="PlaceHolder 5"/>
          <p:cNvSpPr>
            <a:spLocks noGrp="1"/>
          </p:cNvSpPr>
          <p:nvPr>
            <p:ph type="sldNum"/>
          </p:nvPr>
        </p:nvSpPr>
        <p:spPr>
          <a:xfrm>
            <a:off x="4278960" y="10157400"/>
            <a:ext cx="3280680" cy="534240"/>
          </a:xfrm>
          <a:prstGeom prst="rect">
            <a:avLst/>
          </a:prstGeom>
        </p:spPr>
        <p:txBody>
          <a:bodyPr lIns="0" rIns="0" tIns="0" bIns="0" anchor="b"/>
          <a:p>
            <a:pPr algn="r"/>
            <a:fld id="{75862B02-EB3A-4187-96F1-A2DB3A80A058}"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8" name="CustomShape 1"/>
          <p:cNvSpPr/>
          <p:nvPr/>
        </p:nvSpPr>
        <p:spPr>
          <a:xfrm>
            <a:off x="3881160" y="8686440"/>
            <a:ext cx="2970720" cy="451080"/>
          </a:xfrm>
          <a:prstGeom prst="rect">
            <a:avLst/>
          </a:prstGeom>
          <a:noFill/>
          <a:ln>
            <a:noFill/>
          </a:ln>
        </p:spPr>
        <p:txBody>
          <a:bodyPr lIns="0" rIns="0" tIns="0" bIns="0" anchor="b"/>
          <a:p>
            <a:pPr algn="r">
              <a:lnSpc>
                <a:spcPct val="95000"/>
              </a:lnSpc>
            </a:pPr>
            <a:fld id="{5CD81B0D-E556-4540-940C-84F2D046D618}" type="slidenum">
              <a:rPr lang="en-US" sz="1400">
                <a:solidFill>
                  <a:srgbClr val="ffffff"/>
                </a:solidFill>
                <a:latin typeface="Times New Roman"/>
              </a:rPr>
              <a:t>&lt;number&gt;</a:t>
            </a:fld>
            <a:endParaRPr/>
          </a:p>
        </p:txBody>
      </p:sp>
      <p:sp>
        <p:nvSpPr>
          <p:cNvPr id="949" name="CustomShape 2"/>
          <p:cNvSpPr/>
          <p:nvPr/>
        </p:nvSpPr>
        <p:spPr>
          <a:xfrm>
            <a:off x="1142640" y="685440"/>
            <a:ext cx="4572000" cy="3428280"/>
          </a:xfrm>
          <a:prstGeom prst="rect">
            <a:avLst/>
          </a:prstGeom>
          <a:solidFill>
            <a:srgbClr val="ffffff"/>
          </a:solidFill>
          <a:ln w="9360">
            <a:solidFill>
              <a:srgbClr val="000000"/>
            </a:solidFill>
            <a:miter/>
          </a:ln>
        </p:spPr>
      </p:sp>
      <p:sp>
        <p:nvSpPr>
          <p:cNvPr id="950" name="CustomShape 3"/>
          <p:cNvSpPr/>
          <p:nvPr/>
        </p:nvSpPr>
        <p:spPr>
          <a:xfrm>
            <a:off x="685800" y="4341960"/>
            <a:ext cx="5482080" cy="4109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5.png"/><Relationship Id="rId3" Type="http://schemas.openxmlformats.org/officeDocument/2006/relationships/image" Target="../media/image26.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4"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25"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95"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296"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00"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01"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302"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04"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305"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06"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08"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09"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10"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12"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313"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15"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16"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17"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318"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20"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321"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322" name="" descr=""/>
          <p:cNvPicPr/>
          <p:nvPr/>
        </p:nvPicPr>
        <p:blipFill>
          <a:blip r:embed="rId2"/>
          <a:stretch>
            <a:fillRect/>
          </a:stretch>
        </p:blipFill>
        <p:spPr>
          <a:xfrm>
            <a:off x="2460600" y="1604520"/>
            <a:ext cx="4984920" cy="3977280"/>
          </a:xfrm>
          <a:prstGeom prst="rect">
            <a:avLst/>
          </a:prstGeom>
          <a:ln>
            <a:noFill/>
          </a:ln>
        </p:spPr>
      </p:pic>
      <p:pic>
        <p:nvPicPr>
          <p:cNvPr id="323"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8"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9"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30"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2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27"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29"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31"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332"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3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34"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36"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37"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338"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40"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341"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42"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44"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45"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46"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48"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349"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51"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52"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53"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354"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2"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33"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34" name="" descr=""/>
          <p:cNvPicPr/>
          <p:nvPr/>
        </p:nvPicPr>
        <p:blipFill>
          <a:blip r:embed="rId2"/>
          <a:stretch>
            <a:fillRect/>
          </a:stretch>
        </p:blipFill>
        <p:spPr>
          <a:xfrm>
            <a:off x="2460600" y="1604520"/>
            <a:ext cx="4984920" cy="3977280"/>
          </a:xfrm>
          <a:prstGeom prst="rect">
            <a:avLst/>
          </a:prstGeom>
          <a:ln>
            <a:noFill/>
          </a:ln>
        </p:spPr>
      </p:pic>
      <p:pic>
        <p:nvPicPr>
          <p:cNvPr id="35"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56"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357"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358" name="" descr=""/>
          <p:cNvPicPr/>
          <p:nvPr/>
        </p:nvPicPr>
        <p:blipFill>
          <a:blip r:embed="rId2"/>
          <a:stretch>
            <a:fillRect/>
          </a:stretch>
        </p:blipFill>
        <p:spPr>
          <a:xfrm>
            <a:off x="2460600" y="1604520"/>
            <a:ext cx="4984920" cy="3977280"/>
          </a:xfrm>
          <a:prstGeom prst="rect">
            <a:avLst/>
          </a:prstGeom>
          <a:ln>
            <a:noFill/>
          </a:ln>
        </p:spPr>
      </p:pic>
      <p:pic>
        <p:nvPicPr>
          <p:cNvPr id="359"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6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63"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65"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67"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368"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6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70"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7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73"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374"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76"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37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78"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80"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81"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82"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84"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385"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87"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388"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389"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390"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92"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393"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394" name="" descr=""/>
          <p:cNvPicPr/>
          <p:nvPr/>
        </p:nvPicPr>
        <p:blipFill>
          <a:blip r:embed="rId2"/>
          <a:stretch>
            <a:fillRect/>
          </a:stretch>
        </p:blipFill>
        <p:spPr>
          <a:xfrm>
            <a:off x="2460600" y="1604520"/>
            <a:ext cx="4984920" cy="3977280"/>
          </a:xfrm>
          <a:prstGeom prst="rect">
            <a:avLst/>
          </a:prstGeom>
          <a:ln>
            <a:noFill/>
          </a:ln>
        </p:spPr>
      </p:pic>
      <p:pic>
        <p:nvPicPr>
          <p:cNvPr id="395"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9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99"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01"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03"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404"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0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06"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08"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09"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410"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9"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12"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41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14"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16"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1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18"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20"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421"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23"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24"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25"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426"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28"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429"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430" name="" descr=""/>
          <p:cNvPicPr/>
          <p:nvPr/>
        </p:nvPicPr>
        <p:blipFill>
          <a:blip r:embed="rId2"/>
          <a:stretch>
            <a:fillRect/>
          </a:stretch>
        </p:blipFill>
        <p:spPr>
          <a:xfrm>
            <a:off x="2460600" y="1604520"/>
            <a:ext cx="4984920" cy="3977280"/>
          </a:xfrm>
          <a:prstGeom prst="rect">
            <a:avLst/>
          </a:prstGeom>
          <a:ln>
            <a:noFill/>
          </a:ln>
        </p:spPr>
      </p:pic>
      <p:pic>
        <p:nvPicPr>
          <p:cNvPr id="431"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3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35"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37"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39"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440"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4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1"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42"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44"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45"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446"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48"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449"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50"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5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5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54"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56"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457"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59"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60"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461"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462"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64"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465"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466" name="" descr=""/>
          <p:cNvPicPr/>
          <p:nvPr/>
        </p:nvPicPr>
        <p:blipFill>
          <a:blip r:embed="rId2"/>
          <a:stretch>
            <a:fillRect/>
          </a:stretch>
        </p:blipFill>
        <p:spPr>
          <a:xfrm>
            <a:off x="2460600" y="1604520"/>
            <a:ext cx="4984920" cy="3977280"/>
          </a:xfrm>
          <a:prstGeom prst="rect">
            <a:avLst/>
          </a:prstGeom>
          <a:ln>
            <a:noFill/>
          </a:ln>
        </p:spPr>
      </p:pic>
      <p:pic>
        <p:nvPicPr>
          <p:cNvPr id="467"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3"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44"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48"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49"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50"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3"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52"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5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54"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5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58"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60"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61"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63"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64"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65"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66"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69"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70" name="" descr=""/>
          <p:cNvPicPr/>
          <p:nvPr/>
        </p:nvPicPr>
        <p:blipFill>
          <a:blip r:embed="rId2"/>
          <a:stretch>
            <a:fillRect/>
          </a:stretch>
        </p:blipFill>
        <p:spPr>
          <a:xfrm>
            <a:off x="2460600" y="1604520"/>
            <a:ext cx="4984920" cy="3977280"/>
          </a:xfrm>
          <a:prstGeom prst="rect">
            <a:avLst/>
          </a:prstGeom>
          <a:ln>
            <a:noFill/>
          </a:ln>
        </p:spPr>
      </p:pic>
      <p:pic>
        <p:nvPicPr>
          <p:cNvPr id="71"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75"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77"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79"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80"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5"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84"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85"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86"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88"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89"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90"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9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9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94"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97"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00"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01"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102"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04"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105"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106" name="" descr=""/>
          <p:cNvPicPr/>
          <p:nvPr/>
        </p:nvPicPr>
        <p:blipFill>
          <a:blip r:embed="rId2"/>
          <a:stretch>
            <a:fillRect/>
          </a:stretch>
        </p:blipFill>
        <p:spPr>
          <a:xfrm>
            <a:off x="2460600" y="1604520"/>
            <a:ext cx="4984920" cy="3977280"/>
          </a:xfrm>
          <a:prstGeom prst="rect">
            <a:avLst/>
          </a:prstGeom>
          <a:ln>
            <a:noFill/>
          </a:ln>
        </p:spPr>
      </p:pic>
      <p:pic>
        <p:nvPicPr>
          <p:cNvPr id="107"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11"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7"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8"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15"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16"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20"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21"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122"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24"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25"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26"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28"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29"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30"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32"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133"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35"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36"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37"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138"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40"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141"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142" name="" descr=""/>
          <p:cNvPicPr/>
          <p:nvPr/>
        </p:nvPicPr>
        <p:blipFill>
          <a:blip r:embed="rId2"/>
          <a:stretch>
            <a:fillRect/>
          </a:stretch>
        </p:blipFill>
        <p:spPr>
          <a:xfrm>
            <a:off x="2460600" y="1604520"/>
            <a:ext cx="4984920" cy="3977280"/>
          </a:xfrm>
          <a:prstGeom prst="rect">
            <a:avLst/>
          </a:prstGeom>
          <a:ln>
            <a:noFill/>
          </a:ln>
        </p:spPr>
      </p:pic>
      <p:pic>
        <p:nvPicPr>
          <p:cNvPr id="143"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47"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49"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51"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52"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56"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57"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158"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60"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61"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62"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64"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65"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66"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68"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169"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71"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72"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73"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174"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76"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177"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178" name="" descr=""/>
          <p:cNvPicPr/>
          <p:nvPr/>
        </p:nvPicPr>
        <p:blipFill>
          <a:blip r:embed="rId2"/>
          <a:stretch>
            <a:fillRect/>
          </a:stretch>
        </p:blipFill>
        <p:spPr>
          <a:xfrm>
            <a:off x="2460600" y="1604520"/>
            <a:ext cx="4984920" cy="3977280"/>
          </a:xfrm>
          <a:prstGeom prst="rect">
            <a:avLst/>
          </a:prstGeom>
          <a:ln>
            <a:noFill/>
          </a:ln>
        </p:spPr>
      </p:pic>
      <p:pic>
        <p:nvPicPr>
          <p:cNvPr id="179"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83"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85"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87"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88"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9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93"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194"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96"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9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98"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00"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01"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02"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13"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14"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04"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205"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07"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08"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09"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210"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12"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213"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214" name="" descr=""/>
          <p:cNvPicPr/>
          <p:nvPr/>
        </p:nvPicPr>
        <p:blipFill>
          <a:blip r:embed="rId2"/>
          <a:stretch>
            <a:fillRect/>
          </a:stretch>
        </p:blipFill>
        <p:spPr>
          <a:xfrm>
            <a:off x="2460600" y="1604520"/>
            <a:ext cx="4984920" cy="3977280"/>
          </a:xfrm>
          <a:prstGeom prst="rect">
            <a:avLst/>
          </a:prstGeom>
          <a:ln>
            <a:noFill/>
          </a:ln>
        </p:spPr>
      </p:pic>
      <p:pic>
        <p:nvPicPr>
          <p:cNvPr id="215"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19"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21"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23"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224"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28"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29"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230"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16"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1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18"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32"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23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34"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36"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37"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38"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40"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241"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43"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44"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45"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246"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48"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249"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250" name="" descr=""/>
          <p:cNvPicPr/>
          <p:nvPr/>
        </p:nvPicPr>
        <p:blipFill>
          <a:blip r:embed="rId2"/>
          <a:stretch>
            <a:fillRect/>
          </a:stretch>
        </p:blipFill>
        <p:spPr>
          <a:xfrm>
            <a:off x="2460600" y="1604520"/>
            <a:ext cx="4984920" cy="3977280"/>
          </a:xfrm>
          <a:prstGeom prst="rect">
            <a:avLst/>
          </a:prstGeom>
          <a:ln>
            <a:noFill/>
          </a:ln>
        </p:spPr>
      </p:pic>
      <p:pic>
        <p:nvPicPr>
          <p:cNvPr id="251"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55"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57"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59"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260" name="PlaceHolder 3"/>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0"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1"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2"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495360" y="273600"/>
            <a:ext cx="8916120" cy="530820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64"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65" name="PlaceHolder 3"/>
          <p:cNvSpPr>
            <a:spLocks noGrp="1"/>
          </p:cNvSpPr>
          <p:nvPr>
            <p:ph type="body"/>
          </p:nvPr>
        </p:nvSpPr>
        <p:spPr>
          <a:xfrm>
            <a:off x="495360" y="3682080"/>
            <a:ext cx="4350960" cy="1896840"/>
          </a:xfrm>
          <a:prstGeom prst="rect">
            <a:avLst/>
          </a:prstGeom>
        </p:spPr>
        <p:txBody>
          <a:bodyPr lIns="0" rIns="0" tIns="0" bIns="0"/>
          <a:p>
            <a:endParaRPr/>
          </a:p>
        </p:txBody>
      </p:sp>
      <p:sp>
        <p:nvSpPr>
          <p:cNvPr id="266" name="PlaceHolder 4"/>
          <p:cNvSpPr>
            <a:spLocks noGrp="1"/>
          </p:cNvSpPr>
          <p:nvPr>
            <p:ph type="body"/>
          </p:nvPr>
        </p:nvSpPr>
        <p:spPr>
          <a:xfrm>
            <a:off x="5064120" y="1604520"/>
            <a:ext cx="4350960" cy="397728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68" name="PlaceHolder 2"/>
          <p:cNvSpPr>
            <a:spLocks noGrp="1"/>
          </p:cNvSpPr>
          <p:nvPr>
            <p:ph type="body"/>
          </p:nvPr>
        </p:nvSpPr>
        <p:spPr>
          <a:xfrm>
            <a:off x="495360" y="1604520"/>
            <a:ext cx="4350960" cy="3977280"/>
          </a:xfrm>
          <a:prstGeom prst="rect">
            <a:avLst/>
          </a:prstGeom>
        </p:spPr>
        <p:txBody>
          <a:bodyPr lIns="0" rIns="0" tIns="0" bIns="0"/>
          <a:p>
            <a:endParaRPr/>
          </a:p>
        </p:txBody>
      </p:sp>
      <p:sp>
        <p:nvSpPr>
          <p:cNvPr id="269"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70" name="PlaceHolder 4"/>
          <p:cNvSpPr>
            <a:spLocks noGrp="1"/>
          </p:cNvSpPr>
          <p:nvPr>
            <p:ph type="body"/>
          </p:nvPr>
        </p:nvSpPr>
        <p:spPr>
          <a:xfrm>
            <a:off x="5064120" y="3682080"/>
            <a:ext cx="4350960" cy="189684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72"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73"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74" name="PlaceHolder 4"/>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76" name="PlaceHolder 2"/>
          <p:cNvSpPr>
            <a:spLocks noGrp="1"/>
          </p:cNvSpPr>
          <p:nvPr>
            <p:ph type="body"/>
          </p:nvPr>
        </p:nvSpPr>
        <p:spPr>
          <a:xfrm>
            <a:off x="495360" y="1604520"/>
            <a:ext cx="8916120" cy="1896840"/>
          </a:xfrm>
          <a:prstGeom prst="rect">
            <a:avLst/>
          </a:prstGeom>
        </p:spPr>
        <p:txBody>
          <a:bodyPr lIns="0" rIns="0" tIns="0" bIns="0"/>
          <a:p>
            <a:endParaRPr/>
          </a:p>
        </p:txBody>
      </p:sp>
      <p:sp>
        <p:nvSpPr>
          <p:cNvPr id="277" name="PlaceHolder 3"/>
          <p:cNvSpPr>
            <a:spLocks noGrp="1"/>
          </p:cNvSpPr>
          <p:nvPr>
            <p:ph type="body"/>
          </p:nvPr>
        </p:nvSpPr>
        <p:spPr>
          <a:xfrm>
            <a:off x="495360" y="3682080"/>
            <a:ext cx="8916120" cy="189684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79" name="PlaceHolder 2"/>
          <p:cNvSpPr>
            <a:spLocks noGrp="1"/>
          </p:cNvSpPr>
          <p:nvPr>
            <p:ph type="body"/>
          </p:nvPr>
        </p:nvSpPr>
        <p:spPr>
          <a:xfrm>
            <a:off x="495360" y="1604520"/>
            <a:ext cx="4350960" cy="1896840"/>
          </a:xfrm>
          <a:prstGeom prst="rect">
            <a:avLst/>
          </a:prstGeom>
        </p:spPr>
        <p:txBody>
          <a:bodyPr lIns="0" rIns="0" tIns="0" bIns="0"/>
          <a:p>
            <a:endParaRPr/>
          </a:p>
        </p:txBody>
      </p:sp>
      <p:sp>
        <p:nvSpPr>
          <p:cNvPr id="280" name="PlaceHolder 3"/>
          <p:cNvSpPr>
            <a:spLocks noGrp="1"/>
          </p:cNvSpPr>
          <p:nvPr>
            <p:ph type="body"/>
          </p:nvPr>
        </p:nvSpPr>
        <p:spPr>
          <a:xfrm>
            <a:off x="5064120" y="1604520"/>
            <a:ext cx="4350960" cy="1896840"/>
          </a:xfrm>
          <a:prstGeom prst="rect">
            <a:avLst/>
          </a:prstGeom>
        </p:spPr>
        <p:txBody>
          <a:bodyPr lIns="0" rIns="0" tIns="0" bIns="0"/>
          <a:p>
            <a:endParaRPr/>
          </a:p>
        </p:txBody>
      </p:sp>
      <p:sp>
        <p:nvSpPr>
          <p:cNvPr id="281" name="PlaceHolder 4"/>
          <p:cNvSpPr>
            <a:spLocks noGrp="1"/>
          </p:cNvSpPr>
          <p:nvPr>
            <p:ph type="body"/>
          </p:nvPr>
        </p:nvSpPr>
        <p:spPr>
          <a:xfrm>
            <a:off x="5064120" y="3682080"/>
            <a:ext cx="4350960" cy="1896840"/>
          </a:xfrm>
          <a:prstGeom prst="rect">
            <a:avLst/>
          </a:prstGeom>
        </p:spPr>
        <p:txBody>
          <a:bodyPr lIns="0" rIns="0" tIns="0" bIns="0"/>
          <a:p>
            <a:endParaRPr/>
          </a:p>
        </p:txBody>
      </p:sp>
      <p:sp>
        <p:nvSpPr>
          <p:cNvPr id="282" name="PlaceHolder 5"/>
          <p:cNvSpPr>
            <a:spLocks noGrp="1"/>
          </p:cNvSpPr>
          <p:nvPr>
            <p:ph type="body"/>
          </p:nvPr>
        </p:nvSpPr>
        <p:spPr>
          <a:xfrm>
            <a:off x="495360" y="3682080"/>
            <a:ext cx="4350960" cy="189684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84" name="PlaceHolder 2"/>
          <p:cNvSpPr>
            <a:spLocks noGrp="1"/>
          </p:cNvSpPr>
          <p:nvPr>
            <p:ph type="body"/>
          </p:nvPr>
        </p:nvSpPr>
        <p:spPr>
          <a:xfrm>
            <a:off x="495360" y="1604520"/>
            <a:ext cx="8916120" cy="3977280"/>
          </a:xfrm>
          <a:prstGeom prst="rect">
            <a:avLst/>
          </a:prstGeom>
        </p:spPr>
        <p:txBody>
          <a:bodyPr lIns="0" rIns="0" tIns="0" bIns="0"/>
          <a:p>
            <a:endParaRPr/>
          </a:p>
        </p:txBody>
      </p:sp>
      <p:sp>
        <p:nvSpPr>
          <p:cNvPr id="285" name="PlaceHolder 3"/>
          <p:cNvSpPr>
            <a:spLocks noGrp="1"/>
          </p:cNvSpPr>
          <p:nvPr>
            <p:ph type="body"/>
          </p:nvPr>
        </p:nvSpPr>
        <p:spPr>
          <a:xfrm>
            <a:off x="495360" y="1604520"/>
            <a:ext cx="8916120" cy="3977280"/>
          </a:xfrm>
          <a:prstGeom prst="rect">
            <a:avLst/>
          </a:prstGeom>
        </p:spPr>
        <p:txBody>
          <a:bodyPr lIns="0" rIns="0" tIns="0" bIns="0"/>
          <a:p>
            <a:endParaRPr/>
          </a:p>
        </p:txBody>
      </p:sp>
      <p:pic>
        <p:nvPicPr>
          <p:cNvPr id="286" name="" descr=""/>
          <p:cNvPicPr/>
          <p:nvPr/>
        </p:nvPicPr>
        <p:blipFill>
          <a:blip r:embed="rId2"/>
          <a:stretch>
            <a:fillRect/>
          </a:stretch>
        </p:blipFill>
        <p:spPr>
          <a:xfrm>
            <a:off x="2460600" y="1604520"/>
            <a:ext cx="4984920" cy="3977280"/>
          </a:xfrm>
          <a:prstGeom prst="rect">
            <a:avLst/>
          </a:prstGeom>
          <a:ln>
            <a:noFill/>
          </a:ln>
        </p:spPr>
      </p:pic>
      <p:pic>
        <p:nvPicPr>
          <p:cNvPr id="287" name="" descr=""/>
          <p:cNvPicPr/>
          <p:nvPr/>
        </p:nvPicPr>
        <p:blipFill>
          <a:blip r:embed="rId3"/>
          <a:stretch>
            <a:fillRect/>
          </a:stretch>
        </p:blipFill>
        <p:spPr>
          <a:xfrm>
            <a:off x="2460600" y="1604520"/>
            <a:ext cx="4984920" cy="397728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91" name="PlaceHolder 2"/>
          <p:cNvSpPr>
            <a:spLocks noGrp="1"/>
          </p:cNvSpPr>
          <p:nvPr>
            <p:ph type="subTitle"/>
          </p:nvPr>
        </p:nvSpPr>
        <p:spPr>
          <a:xfrm>
            <a:off x="495360" y="1604520"/>
            <a:ext cx="8916120" cy="397764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95360" y="273600"/>
            <a:ext cx="8916120" cy="1145160"/>
          </a:xfrm>
          <a:prstGeom prst="rect">
            <a:avLst/>
          </a:prstGeom>
        </p:spPr>
        <p:txBody>
          <a:bodyPr lIns="0" rIns="0" tIns="0" bIns="0" anchor="ctr"/>
          <a:p>
            <a:pPr algn="ctr"/>
            <a:endParaRPr/>
          </a:p>
        </p:txBody>
      </p:sp>
      <p:sp>
        <p:nvSpPr>
          <p:cNvPr id="293" name="PlaceHolder 2"/>
          <p:cNvSpPr>
            <a:spLocks noGrp="1"/>
          </p:cNvSpPr>
          <p:nvPr>
            <p:ph type="body"/>
          </p:nvPr>
        </p:nvSpPr>
        <p:spPr>
          <a:xfrm>
            <a:off x="495360" y="1604520"/>
            <a:ext cx="8916120" cy="39772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24"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325"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0"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361"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6"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397"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32"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433"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73"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109"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145"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181"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217"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52"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253"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495360" y="273600"/>
            <a:ext cx="8916120" cy="1144800"/>
          </a:xfrm>
          <a:prstGeom prst="rect">
            <a:avLst/>
          </a:prstGeom>
        </p:spPr>
        <p:txBody>
          <a:bodyPr lIns="0" rIns="0" tIns="0" bIns="0" anchor="ctr"/>
          <a:p>
            <a:pPr algn="ctr"/>
            <a:r>
              <a:rPr lang="en-US" sz="4400">
                <a:latin typeface="Arial"/>
              </a:rPr>
              <a:t>Click to edit the title text format</a:t>
            </a:r>
            <a:endParaRPr/>
          </a:p>
        </p:txBody>
      </p:sp>
      <p:sp>
        <p:nvSpPr>
          <p:cNvPr id="289" name="PlaceHolder 2"/>
          <p:cNvSpPr>
            <a:spLocks noGrp="1"/>
          </p:cNvSpPr>
          <p:nvPr>
            <p:ph type="body"/>
          </p:nvPr>
        </p:nvSpPr>
        <p:spPr>
          <a:xfrm>
            <a:off x="495360" y="1604520"/>
            <a:ext cx="891612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image" Target="../media/image32.gif"/><Relationship Id="rId2" Type="http://schemas.openxmlformats.org/officeDocument/2006/relationships/image" Target="../media/image33.gif"/><Relationship Id="rId3"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image" Target="../media/image34.gif"/><Relationship Id="rId2" Type="http://schemas.openxmlformats.org/officeDocument/2006/relationships/image" Target="../media/image35.gif"/><Relationship Id="rId3"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gif"/><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40.gif"/><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1.gif"/><Relationship Id="rId2" Type="http://schemas.openxmlformats.org/officeDocument/2006/relationships/slideLayout" Target="../slideLayouts/slideLayout97.xml"/>
</Relationships>
</file>

<file path=ppt/slides/_rels/slide19.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4.gif"/><Relationship Id="rId2"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47.gif"/><Relationship Id="rId2" Type="http://schemas.openxmlformats.org/officeDocument/2006/relationships/image" Target="../media/image48.gif"/><Relationship Id="rId3" Type="http://schemas.openxmlformats.org/officeDocument/2006/relationships/image" Target="../media/image49.gif"/><Relationship Id="rId4" Type="http://schemas.openxmlformats.org/officeDocument/2006/relationships/slideLayout" Target="../slideLayouts/slideLayout121.xml"/>
</Relationships>
</file>

<file path=ppt/slides/_rels/slide23.xml.rels><?xml version="1.0" encoding="UTF-8"?>
<Relationships xmlns="http://schemas.openxmlformats.org/package/2006/relationships"><Relationship Id="rId1" Type="http://schemas.openxmlformats.org/officeDocument/2006/relationships/image" Target="../media/image50.gif"/><Relationship Id="rId2" Type="http://schemas.openxmlformats.org/officeDocument/2006/relationships/image" Target="../media/image51.gif"/><Relationship Id="rId3" Type="http://schemas.openxmlformats.org/officeDocument/2006/relationships/image" Target="../media/image52.gif"/><Relationship Id="rId4"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53.gif"/><Relationship Id="rId2" Type="http://schemas.openxmlformats.org/officeDocument/2006/relationships/image" Target="../media/image54.gif"/><Relationship Id="rId3" Type="http://schemas.openxmlformats.org/officeDocument/2006/relationships/image" Target="../media/image55.gif"/><Relationship Id="rId4"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image" Target="../media/image56.gif"/><Relationship Id="rId2" Type="http://schemas.openxmlformats.org/officeDocument/2006/relationships/slideLayout" Target="../slideLayouts/slideLayout97.xml"/>
</Relationships>
</file>

<file path=ppt/slides/_rels/slide26.xml.rels><?xml version="1.0" encoding="UTF-8"?>
<Relationships xmlns="http://schemas.openxmlformats.org/package/2006/relationships"><Relationship Id="rId1" Type="http://schemas.openxmlformats.org/officeDocument/2006/relationships/image" Target="../media/image57.gif"/><Relationship Id="rId2" Type="http://schemas.openxmlformats.org/officeDocument/2006/relationships/slideLayout" Target="../slideLayouts/slideLayout133.xml"/>
</Relationships>
</file>

<file path=ppt/slides/_rels/slide27.xml.rels><?xml version="1.0" encoding="UTF-8"?>
<Relationships xmlns="http://schemas.openxmlformats.org/package/2006/relationships"><Relationship Id="rId1" Type="http://schemas.openxmlformats.org/officeDocument/2006/relationships/image" Target="../media/image58.gif"/><Relationship Id="rId2" Type="http://schemas.openxmlformats.org/officeDocument/2006/relationships/image" Target="../media/image59.gif"/><Relationship Id="rId3" Type="http://schemas.openxmlformats.org/officeDocument/2006/relationships/slideLayout" Target="../slideLayouts/slideLayout133.xml"/>
</Relationships>
</file>

<file path=ppt/slides/_rels/slide28.xml.rels><?xml version="1.0" encoding="UTF-8"?>
<Relationships xmlns="http://schemas.openxmlformats.org/package/2006/relationships"><Relationship Id="rId1" Type="http://schemas.openxmlformats.org/officeDocument/2006/relationships/image" Target="../media/image60.gif"/><Relationship Id="rId2" Type="http://schemas.openxmlformats.org/officeDocument/2006/relationships/image" Target="../media/image61.gif"/><Relationship Id="rId3" Type="http://schemas.openxmlformats.org/officeDocument/2006/relationships/image" Target="../media/image62.gif"/><Relationship Id="rId4"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63.gif"/><Relationship Id="rId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64.gif"/><Relationship Id="rId2" Type="http://schemas.openxmlformats.org/officeDocument/2006/relationships/slideLayout" Target="../slideLayouts/slideLayout133.xml"/>
</Relationships>
</file>

<file path=ppt/slides/_rels/slide32.xml.rels><?xml version="1.0" encoding="UTF-8"?>
<Relationships xmlns="http://schemas.openxmlformats.org/package/2006/relationships"><Relationship Id="rId1" Type="http://schemas.openxmlformats.org/officeDocument/2006/relationships/image" Target="../media/image65.gif"/><Relationship Id="rId2" Type="http://schemas.openxmlformats.org/officeDocument/2006/relationships/slideLayout" Target="../slideLayouts/slideLayout133.xml"/>
</Relationships>
</file>

<file path=ppt/slides/_rels/slide3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5.xml.rels><?xml version="1.0" encoding="UTF-8"?>
<Relationships xmlns="http://schemas.openxmlformats.org/package/2006/relationships"><Relationship Id="rId1" Type="http://schemas.openxmlformats.org/officeDocument/2006/relationships/image" Target="../media/image67.gif"/><Relationship Id="rId2"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image" Target="../media/image68.gif"/><Relationship Id="rId2" Type="http://schemas.openxmlformats.org/officeDocument/2006/relationships/slideLayout" Target="../slideLayouts/slideLayout121.xml"/>
</Relationships>
</file>

<file path=ppt/slides/_rels/slide3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gif"/><Relationship Id="rId3" Type="http://schemas.openxmlformats.org/officeDocument/2006/relationships/slideLayout" Target="../slideLayouts/slideLayout85.xml"/>
</Relationships>
</file>

<file path=ppt/slides/_rels/slide3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gif"/><Relationship Id="rId3" Type="http://schemas.openxmlformats.org/officeDocument/2006/relationships/slideLayout" Target="../slideLayouts/slideLayout85.xml"/>
</Relationships>
</file>

<file path=ppt/slides/_rels/slide39.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jpeg"/><Relationship Id="rId3"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jpeg"/><Relationship Id="rId3"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jpeg"/><Relationship Id="rId3"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3" name="CustomShape 1"/>
          <p:cNvSpPr/>
          <p:nvPr/>
        </p:nvSpPr>
        <p:spPr>
          <a:xfrm>
            <a:off x="0" y="0"/>
            <a:ext cx="9902160" cy="1377000"/>
          </a:xfrm>
          <a:prstGeom prst="rect">
            <a:avLst/>
          </a:prstGeom>
          <a:noFill/>
          <a:ln>
            <a:noFill/>
          </a:ln>
        </p:spPr>
      </p:sp>
      <p:sp>
        <p:nvSpPr>
          <p:cNvPr id="474" name="CustomShape 2"/>
          <p:cNvSpPr/>
          <p:nvPr/>
        </p:nvSpPr>
        <p:spPr>
          <a:xfrm>
            <a:off x="365760" y="530640"/>
            <a:ext cx="4910760" cy="707400"/>
          </a:xfrm>
          <a:prstGeom prst="rect">
            <a:avLst/>
          </a:prstGeom>
          <a:noFill/>
          <a:ln>
            <a:noFill/>
          </a:ln>
        </p:spPr>
        <p:txBody>
          <a:bodyPr lIns="0" rIns="40680" tIns="0" bIns="0"/>
          <a:p>
            <a:pPr>
              <a:lnSpc>
                <a:spcPct val="100000"/>
              </a:lnSpc>
            </a:pPr>
            <a:endParaRPr/>
          </a:p>
          <a:p>
            <a:pPr algn="r">
              <a:lnSpc>
                <a:spcPct val="100000"/>
              </a:lnSpc>
            </a:pPr>
            <a:endParaRPr/>
          </a:p>
        </p:txBody>
      </p:sp>
      <p:sp>
        <p:nvSpPr>
          <p:cNvPr id="475" name="CustomShape 3"/>
          <p:cNvSpPr/>
          <p:nvPr/>
        </p:nvSpPr>
        <p:spPr>
          <a:xfrm>
            <a:off x="110880" y="55440"/>
            <a:ext cx="9723960" cy="6765840"/>
          </a:xfrm>
          <a:prstGeom prst="rect">
            <a:avLst/>
          </a:prstGeom>
          <a:solidFill>
            <a:srgbClr val="00213b"/>
          </a:solidFill>
          <a:ln>
            <a:noFill/>
          </a:ln>
        </p:spPr>
      </p:sp>
      <p:sp>
        <p:nvSpPr>
          <p:cNvPr id="476" name="CustomShape 4"/>
          <p:cNvSpPr/>
          <p:nvPr/>
        </p:nvSpPr>
        <p:spPr>
          <a:xfrm>
            <a:off x="548640" y="457200"/>
            <a:ext cx="8960400" cy="5942880"/>
          </a:xfrm>
          <a:prstGeom prst="rect">
            <a:avLst/>
          </a:prstGeom>
          <a:noFill/>
          <a:ln>
            <a:noFill/>
          </a:ln>
        </p:spPr>
        <p:txBody>
          <a:bodyPr lIns="90000" rIns="90000" tIns="45000" bIns="45000"/>
          <a:p>
            <a:endParaRPr/>
          </a:p>
          <a:p>
            <a:endParaRPr/>
          </a:p>
          <a:p>
            <a:endParaRPr/>
          </a:p>
          <a:p>
            <a:endParaRPr/>
          </a:p>
          <a:p>
            <a:r>
              <a:rPr lang="en-US" sz="2800">
                <a:solidFill>
                  <a:srgbClr val="ffffff"/>
                </a:solidFill>
                <a:latin typeface="Arial"/>
                <a:ea typeface="DejaVu Sans"/>
              </a:rPr>
              <a:t>    </a:t>
            </a:r>
            <a:endParaRPr/>
          </a:p>
          <a:p>
            <a:endParaRPr/>
          </a:p>
          <a:p>
            <a:endParaRPr/>
          </a:p>
          <a:p>
            <a:r>
              <a:rPr lang="en-US" sz="2800">
                <a:solidFill>
                  <a:srgbClr val="ffffff"/>
                </a:solidFill>
                <a:latin typeface="Arial"/>
                <a:ea typeface="DejaVu Sans"/>
              </a:rPr>
              <a:t>  </a:t>
            </a:r>
            <a:r>
              <a:rPr lang="en-US" sz="2800">
                <a:solidFill>
                  <a:srgbClr val="ffffff"/>
                </a:solidFill>
                <a:latin typeface="Arial"/>
                <a:ea typeface="DejaVu Sans"/>
              </a:rPr>
              <a:t>Simulations and Cosmic Ray Muon Tomography    </a:t>
            </a:r>
            <a:endParaRPr/>
          </a:p>
          <a:p>
            <a:r>
              <a:rPr lang="en-US" sz="2800">
                <a:solidFill>
                  <a:srgbClr val="ffffff"/>
                </a:solidFill>
                <a:latin typeface="Arial"/>
                <a:ea typeface="DejaVu Sans"/>
              </a:rPr>
              <a:t>     </a:t>
            </a:r>
            <a:r>
              <a:rPr lang="en-US" sz="2800">
                <a:solidFill>
                  <a:srgbClr val="ffffff"/>
                </a:solidFill>
                <a:latin typeface="Arial"/>
                <a:ea typeface="DejaVu Sans"/>
              </a:rPr>
              <a:t>Reconstruction with Resistive Plate Chambers</a:t>
            </a:r>
            <a:endParaRPr/>
          </a:p>
          <a:p>
            <a:endParaRPr/>
          </a:p>
          <a:p>
            <a:endParaRPr/>
          </a:p>
          <a:p>
            <a:endParaRPr/>
          </a:p>
          <a:p>
            <a:endParaRPr/>
          </a:p>
          <a:p>
            <a:pPr algn="ctr">
              <a:lnSpc>
                <a:spcPct val="100000"/>
              </a:lnSpc>
            </a:pPr>
            <a:endParaRPr/>
          </a:p>
        </p:txBody>
      </p:sp>
      <p:sp>
        <p:nvSpPr>
          <p:cNvPr id="477" name="CustomShape 5"/>
          <p:cNvSpPr/>
          <p:nvPr/>
        </p:nvSpPr>
        <p:spPr>
          <a:xfrm>
            <a:off x="6583680" y="5303520"/>
            <a:ext cx="2922840" cy="1110960"/>
          </a:xfrm>
          <a:prstGeom prst="rect">
            <a:avLst/>
          </a:prstGeom>
          <a:noFill/>
          <a:ln>
            <a:noFill/>
          </a:ln>
        </p:spPr>
        <p:txBody>
          <a:bodyPr lIns="90000" rIns="90000" tIns="45000" bIns="45000"/>
          <a:p>
            <a:endParaRPr/>
          </a:p>
          <a:p>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0" name="CustomShape 1"/>
          <p:cNvSpPr/>
          <p:nvPr/>
        </p:nvSpPr>
        <p:spPr>
          <a:xfrm>
            <a:off x="-11160" y="6120"/>
            <a:ext cx="9914400" cy="991080"/>
          </a:xfrm>
          <a:prstGeom prst="rect">
            <a:avLst/>
          </a:prstGeom>
          <a:solidFill>
            <a:srgbClr val="00213b"/>
          </a:solidFill>
          <a:ln>
            <a:noFill/>
          </a:ln>
        </p:spPr>
      </p:sp>
      <p:sp>
        <p:nvSpPr>
          <p:cNvPr id="551" name="CustomShape 2"/>
          <p:cNvSpPr/>
          <p:nvPr/>
        </p:nvSpPr>
        <p:spPr>
          <a:xfrm>
            <a:off x="-11160" y="6120"/>
            <a:ext cx="9914400" cy="991080"/>
          </a:xfrm>
          <a:prstGeom prst="rect">
            <a:avLst/>
          </a:prstGeom>
          <a:noFill/>
          <a:ln>
            <a:noFill/>
          </a:ln>
        </p:spPr>
      </p:sp>
      <p:sp>
        <p:nvSpPr>
          <p:cNvPr id="552" name="CustomShape 3"/>
          <p:cNvSpPr/>
          <p:nvPr/>
        </p:nvSpPr>
        <p:spPr>
          <a:xfrm>
            <a:off x="70200" y="-72000"/>
            <a:ext cx="9375120" cy="1129320"/>
          </a:xfrm>
          <a:prstGeom prst="rect">
            <a:avLst/>
          </a:prstGeom>
          <a:noFill/>
          <a:ln>
            <a:noFill/>
          </a:ln>
        </p:spPr>
        <p:txBody>
          <a:bodyPr lIns="0" rIns="0" tIns="0" bIns="0" anchor="ctr"/>
          <a:p>
            <a:pPr algn="ctr">
              <a:lnSpc>
                <a:spcPct val="100000"/>
              </a:lnSpc>
            </a:pPr>
            <a:r>
              <a:rPr b="1" lang="en-US" sz="2000">
                <a:solidFill>
                  <a:srgbClr val="ffffff"/>
                </a:solidFill>
                <a:latin typeface="Arial"/>
                <a:ea typeface="DejaVu Sans"/>
              </a:rPr>
              <a:t>Simulation with different  scatterers (Pb , Fe and Al ) cube of varying sizes</a:t>
            </a:r>
            <a:endParaRPr/>
          </a:p>
          <a:p>
            <a:pPr algn="ctr">
              <a:lnSpc>
                <a:spcPct val="100000"/>
              </a:lnSpc>
            </a:pPr>
            <a:r>
              <a:rPr b="1" lang="en-US" sz="2000">
                <a:solidFill>
                  <a:srgbClr val="ffffff"/>
                </a:solidFill>
                <a:latin typeface="Arial"/>
                <a:ea typeface="DejaVu Sans"/>
              </a:rPr>
              <a:t> </a:t>
            </a:r>
            <a:r>
              <a:rPr b="1" lang="en-US" sz="2000">
                <a:solidFill>
                  <a:srgbClr val="ffffff"/>
                </a:solidFill>
                <a:latin typeface="Arial"/>
                <a:ea typeface="DejaVu Sans"/>
              </a:rPr>
              <a:t>( 10cm, 15cm, 20cm... )</a:t>
            </a:r>
            <a:endParaRPr/>
          </a:p>
        </p:txBody>
      </p:sp>
      <p:pic>
        <p:nvPicPr>
          <p:cNvPr id="553" name="" descr=""/>
          <p:cNvPicPr/>
          <p:nvPr/>
        </p:nvPicPr>
        <p:blipFill>
          <a:blip r:embed="rId1"/>
          <a:stretch>
            <a:fillRect/>
          </a:stretch>
        </p:blipFill>
        <p:spPr>
          <a:xfrm>
            <a:off x="2504880" y="1188720"/>
            <a:ext cx="4480200" cy="5283720"/>
          </a:xfrm>
          <a:prstGeom prst="rect">
            <a:avLst/>
          </a:prstGeom>
          <a:ln>
            <a:noFill/>
          </a:ln>
        </p:spPr>
      </p:pic>
      <p:sp>
        <p:nvSpPr>
          <p:cNvPr id="554" name="CustomShape 4"/>
          <p:cNvSpPr/>
          <p:nvPr/>
        </p:nvSpPr>
        <p:spPr>
          <a:xfrm>
            <a:off x="4362480" y="1407600"/>
            <a:ext cx="1371240" cy="288360"/>
          </a:xfrm>
          <a:prstGeom prst="rect">
            <a:avLst/>
          </a:prstGeom>
          <a:noFill/>
          <a:ln>
            <a:noFill/>
          </a:ln>
        </p:spPr>
        <p:txBody>
          <a:bodyPr lIns="90000" rIns="90000" tIns="45000" bIns="45000"/>
          <a:p>
            <a:r>
              <a:rPr b="1" lang="en-US" sz="1400">
                <a:latin typeface="Arial"/>
              </a:rPr>
              <a:t>RPC-1</a:t>
            </a:r>
            <a:endParaRPr/>
          </a:p>
        </p:txBody>
      </p:sp>
      <p:sp>
        <p:nvSpPr>
          <p:cNvPr id="555" name="CustomShape 5"/>
          <p:cNvSpPr/>
          <p:nvPr/>
        </p:nvSpPr>
        <p:spPr>
          <a:xfrm>
            <a:off x="4362480" y="2307600"/>
            <a:ext cx="1371240" cy="288360"/>
          </a:xfrm>
          <a:prstGeom prst="rect">
            <a:avLst/>
          </a:prstGeom>
          <a:noFill/>
          <a:ln>
            <a:noFill/>
          </a:ln>
        </p:spPr>
        <p:txBody>
          <a:bodyPr lIns="90000" rIns="90000" tIns="45000" bIns="45000"/>
          <a:p>
            <a:r>
              <a:rPr b="1" lang="en-US" sz="1400">
                <a:latin typeface="Arial"/>
              </a:rPr>
              <a:t>RPC-2</a:t>
            </a:r>
            <a:endParaRPr/>
          </a:p>
        </p:txBody>
      </p:sp>
      <p:sp>
        <p:nvSpPr>
          <p:cNvPr id="556" name="CustomShape 6"/>
          <p:cNvSpPr/>
          <p:nvPr/>
        </p:nvSpPr>
        <p:spPr>
          <a:xfrm>
            <a:off x="4398480" y="4971600"/>
            <a:ext cx="1371240" cy="288360"/>
          </a:xfrm>
          <a:prstGeom prst="rect">
            <a:avLst/>
          </a:prstGeom>
          <a:noFill/>
          <a:ln>
            <a:noFill/>
          </a:ln>
        </p:spPr>
        <p:txBody>
          <a:bodyPr lIns="90000" rIns="90000" tIns="45000" bIns="45000"/>
          <a:p>
            <a:r>
              <a:rPr b="1" lang="en-US" sz="1400">
                <a:latin typeface="Arial"/>
              </a:rPr>
              <a:t>RPC-3</a:t>
            </a:r>
            <a:endParaRPr/>
          </a:p>
        </p:txBody>
      </p:sp>
      <p:sp>
        <p:nvSpPr>
          <p:cNvPr id="557" name="CustomShape 7"/>
          <p:cNvSpPr/>
          <p:nvPr/>
        </p:nvSpPr>
        <p:spPr>
          <a:xfrm>
            <a:off x="4398480" y="5835600"/>
            <a:ext cx="1371240" cy="288360"/>
          </a:xfrm>
          <a:prstGeom prst="rect">
            <a:avLst/>
          </a:prstGeom>
          <a:noFill/>
          <a:ln>
            <a:noFill/>
          </a:ln>
        </p:spPr>
        <p:txBody>
          <a:bodyPr lIns="90000" rIns="90000" tIns="45000" bIns="45000"/>
          <a:p>
            <a:r>
              <a:rPr b="1" lang="en-US" sz="1400">
                <a:latin typeface="Arial"/>
              </a:rPr>
              <a:t>RPC-4</a:t>
            </a:r>
            <a:endParaRPr/>
          </a:p>
        </p:txBody>
      </p:sp>
      <p:sp>
        <p:nvSpPr>
          <p:cNvPr id="558" name="CustomShape 8"/>
          <p:cNvSpPr/>
          <p:nvPr/>
        </p:nvSpPr>
        <p:spPr>
          <a:xfrm>
            <a:off x="4290480" y="3819600"/>
            <a:ext cx="1014120" cy="288360"/>
          </a:xfrm>
          <a:prstGeom prst="rect">
            <a:avLst/>
          </a:prstGeom>
          <a:noFill/>
          <a:ln>
            <a:noFill/>
          </a:ln>
        </p:spPr>
        <p:txBody>
          <a:bodyPr lIns="90000" rIns="90000" tIns="45000" bIns="45000"/>
          <a:p>
            <a:r>
              <a:rPr b="1" lang="en-US" sz="1400">
                <a:latin typeface="Arial"/>
              </a:rPr>
              <a:t>Scatterer</a:t>
            </a:r>
            <a:endParaRPr/>
          </a:p>
        </p:txBody>
      </p:sp>
      <p:sp>
        <p:nvSpPr>
          <p:cNvPr id="559" name="CustomShape 9"/>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10</a:t>
            </a:r>
            <a:endParaRPr/>
          </a:p>
        </p:txBody>
      </p:sp>
      <p:sp>
        <p:nvSpPr>
          <p:cNvPr id="560" name="Line 10"/>
          <p:cNvSpPr/>
          <p:nvPr/>
        </p:nvSpPr>
        <p:spPr>
          <a:xfrm>
            <a:off x="1080" y="6544800"/>
            <a:ext cx="9907560" cy="38880"/>
          </a:xfrm>
          <a:prstGeom prst="line">
            <a:avLst/>
          </a:prstGeom>
          <a:ln>
            <a:solidFill>
              <a:srgbClr val="000000"/>
            </a:solidFill>
          </a:ln>
        </p:spPr>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1" name="CustomShape 1"/>
          <p:cNvSpPr/>
          <p:nvPr/>
        </p:nvSpPr>
        <p:spPr>
          <a:xfrm>
            <a:off x="-11160" y="6120"/>
            <a:ext cx="9914400" cy="991080"/>
          </a:xfrm>
          <a:prstGeom prst="rect">
            <a:avLst/>
          </a:prstGeom>
          <a:solidFill>
            <a:srgbClr val="00213b"/>
          </a:solidFill>
          <a:ln>
            <a:noFill/>
          </a:ln>
        </p:spPr>
      </p:sp>
      <p:sp>
        <p:nvSpPr>
          <p:cNvPr id="562" name="CustomShape 2"/>
          <p:cNvSpPr/>
          <p:nvPr/>
        </p:nvSpPr>
        <p:spPr>
          <a:xfrm>
            <a:off x="-11160" y="6120"/>
            <a:ext cx="9914400" cy="991080"/>
          </a:xfrm>
          <a:prstGeom prst="rect">
            <a:avLst/>
          </a:prstGeom>
          <a:noFill/>
          <a:ln>
            <a:noFill/>
          </a:ln>
        </p:spPr>
      </p:sp>
      <p:sp>
        <p:nvSpPr>
          <p:cNvPr id="563" name="CustomShape 3"/>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11</a:t>
            </a:r>
            <a:endParaRPr/>
          </a:p>
        </p:txBody>
      </p:sp>
      <p:sp>
        <p:nvSpPr>
          <p:cNvPr id="564" name="Line 4"/>
          <p:cNvSpPr/>
          <p:nvPr/>
        </p:nvSpPr>
        <p:spPr>
          <a:xfrm>
            <a:off x="1080" y="6544800"/>
            <a:ext cx="9907560" cy="38880"/>
          </a:xfrm>
          <a:prstGeom prst="line">
            <a:avLst/>
          </a:prstGeom>
          <a:ln>
            <a:solidFill>
              <a:srgbClr val="000000"/>
            </a:solidFill>
          </a:ln>
        </p:spPr>
      </p:sp>
      <p:pic>
        <p:nvPicPr>
          <p:cNvPr id="565" name="" descr=""/>
          <p:cNvPicPr/>
          <p:nvPr/>
        </p:nvPicPr>
        <p:blipFill>
          <a:blip r:embed="rId1"/>
          <a:stretch>
            <a:fillRect/>
          </a:stretch>
        </p:blipFill>
        <p:spPr>
          <a:xfrm>
            <a:off x="914400" y="1280160"/>
            <a:ext cx="3565800" cy="4480200"/>
          </a:xfrm>
          <a:prstGeom prst="rect">
            <a:avLst/>
          </a:prstGeom>
          <a:ln>
            <a:noFill/>
          </a:ln>
        </p:spPr>
      </p:pic>
      <p:pic>
        <p:nvPicPr>
          <p:cNvPr id="566" name="" descr=""/>
          <p:cNvPicPr/>
          <p:nvPr/>
        </p:nvPicPr>
        <p:blipFill>
          <a:blip r:embed="rId2"/>
          <a:stretch>
            <a:fillRect/>
          </a:stretch>
        </p:blipFill>
        <p:spPr>
          <a:xfrm>
            <a:off x="5486400" y="1280160"/>
            <a:ext cx="3382920" cy="4480200"/>
          </a:xfrm>
          <a:prstGeom prst="rect">
            <a:avLst/>
          </a:prstGeom>
          <a:ln>
            <a:noFill/>
          </a:ln>
        </p:spPr>
      </p:pic>
      <p:sp>
        <p:nvSpPr>
          <p:cNvPr id="567" name="CustomShape 5"/>
          <p:cNvSpPr/>
          <p:nvPr/>
        </p:nvSpPr>
        <p:spPr>
          <a:xfrm>
            <a:off x="1581840" y="5943600"/>
            <a:ext cx="3382920" cy="345960"/>
          </a:xfrm>
          <a:prstGeom prst="rect">
            <a:avLst/>
          </a:prstGeom>
          <a:noFill/>
          <a:ln>
            <a:noFill/>
          </a:ln>
        </p:spPr>
        <p:txBody>
          <a:bodyPr lIns="90000" rIns="90000" tIns="45000" bIns="45000"/>
          <a:p>
            <a:r>
              <a:rPr b="1" lang="en-US">
                <a:latin typeface="Arial"/>
              </a:rPr>
              <a:t>Iron Cube of 20 cm</a:t>
            </a:r>
            <a:endParaRPr/>
          </a:p>
        </p:txBody>
      </p:sp>
      <p:sp>
        <p:nvSpPr>
          <p:cNvPr id="568" name="CustomShape 6"/>
          <p:cNvSpPr/>
          <p:nvPr/>
        </p:nvSpPr>
        <p:spPr>
          <a:xfrm>
            <a:off x="6153840" y="5943600"/>
            <a:ext cx="3382920" cy="345960"/>
          </a:xfrm>
          <a:prstGeom prst="rect">
            <a:avLst/>
          </a:prstGeom>
          <a:noFill/>
          <a:ln>
            <a:noFill/>
          </a:ln>
        </p:spPr>
        <p:txBody>
          <a:bodyPr lIns="90000" rIns="90000" tIns="45000" bIns="45000"/>
          <a:p>
            <a:r>
              <a:rPr b="1" lang="en-US">
                <a:latin typeface="Arial"/>
              </a:rPr>
              <a:t>Lead Cube of 20 cm</a:t>
            </a:r>
            <a:endParaRPr/>
          </a:p>
        </p:txBody>
      </p:sp>
      <p:sp>
        <p:nvSpPr>
          <p:cNvPr id="569" name="CustomShape 7"/>
          <p:cNvSpPr/>
          <p:nvPr/>
        </p:nvSpPr>
        <p:spPr>
          <a:xfrm>
            <a:off x="52920" y="-24480"/>
            <a:ext cx="9375120" cy="1129320"/>
          </a:xfrm>
          <a:prstGeom prst="rect">
            <a:avLst/>
          </a:prstGeom>
          <a:noFill/>
          <a:ln>
            <a:noFill/>
          </a:ln>
        </p:spPr>
        <p:txBody>
          <a:bodyPr lIns="0" rIns="0" tIns="0" bIns="0" anchor="ctr"/>
          <a:p>
            <a:pPr algn="ctr">
              <a:lnSpc>
                <a:spcPct val="100000"/>
              </a:lnSpc>
            </a:pPr>
            <a:r>
              <a:rPr b="1" lang="en-US" sz="2600">
                <a:solidFill>
                  <a:srgbClr val="ffffff"/>
                </a:solidFill>
                <a:latin typeface="Arial"/>
                <a:ea typeface="DejaVu Sans"/>
              </a:rPr>
              <a:t>Scattering difference with Iron and Lead Cube of 20 cm</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0" name="CustomShape 1"/>
          <p:cNvSpPr/>
          <p:nvPr/>
        </p:nvSpPr>
        <p:spPr>
          <a:xfrm>
            <a:off x="-11160" y="6120"/>
            <a:ext cx="9914400" cy="991080"/>
          </a:xfrm>
          <a:prstGeom prst="rect">
            <a:avLst/>
          </a:prstGeom>
          <a:solidFill>
            <a:srgbClr val="00213b"/>
          </a:solidFill>
          <a:ln>
            <a:noFill/>
          </a:ln>
        </p:spPr>
      </p:sp>
      <p:sp>
        <p:nvSpPr>
          <p:cNvPr id="571" name="CustomShape 2"/>
          <p:cNvSpPr/>
          <p:nvPr/>
        </p:nvSpPr>
        <p:spPr>
          <a:xfrm>
            <a:off x="-11160" y="6120"/>
            <a:ext cx="9914400" cy="991080"/>
          </a:xfrm>
          <a:prstGeom prst="rect">
            <a:avLst/>
          </a:prstGeom>
          <a:noFill/>
          <a:ln>
            <a:noFill/>
          </a:ln>
        </p:spPr>
      </p:sp>
      <p:sp>
        <p:nvSpPr>
          <p:cNvPr id="572" name="CustomShape 3"/>
          <p:cNvSpPr/>
          <p:nvPr/>
        </p:nvSpPr>
        <p:spPr>
          <a:xfrm>
            <a:off x="70200" y="-72000"/>
            <a:ext cx="9375120" cy="1129320"/>
          </a:xfrm>
          <a:prstGeom prst="rect">
            <a:avLst/>
          </a:prstGeom>
          <a:noFill/>
          <a:ln>
            <a:noFill/>
          </a:ln>
        </p:spPr>
        <p:txBody>
          <a:bodyPr lIns="0" rIns="0" tIns="0" bIns="0" anchor="ctr"/>
          <a:p>
            <a:pPr algn="ctr">
              <a:lnSpc>
                <a:spcPct val="100000"/>
              </a:lnSpc>
            </a:pPr>
            <a:r>
              <a:rPr b="1" lang="en-US" sz="2600">
                <a:solidFill>
                  <a:srgbClr val="ffffff"/>
                </a:solidFill>
                <a:latin typeface="Arial"/>
                <a:ea typeface="DejaVu Sans"/>
              </a:rPr>
              <a:t>Scattering difference with Iron and Lead Cube of 30 cm</a:t>
            </a:r>
            <a:endParaRPr/>
          </a:p>
        </p:txBody>
      </p:sp>
      <p:sp>
        <p:nvSpPr>
          <p:cNvPr id="573" name="CustomShape 4"/>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12</a:t>
            </a:r>
            <a:endParaRPr/>
          </a:p>
        </p:txBody>
      </p:sp>
      <p:sp>
        <p:nvSpPr>
          <p:cNvPr id="574" name="Line 5"/>
          <p:cNvSpPr/>
          <p:nvPr/>
        </p:nvSpPr>
        <p:spPr>
          <a:xfrm>
            <a:off x="1080" y="6544800"/>
            <a:ext cx="9907560" cy="38880"/>
          </a:xfrm>
          <a:prstGeom prst="line">
            <a:avLst/>
          </a:prstGeom>
          <a:ln>
            <a:solidFill>
              <a:srgbClr val="000000"/>
            </a:solidFill>
          </a:ln>
        </p:spPr>
      </p:sp>
      <p:pic>
        <p:nvPicPr>
          <p:cNvPr id="575" name="" descr=""/>
          <p:cNvPicPr/>
          <p:nvPr/>
        </p:nvPicPr>
        <p:blipFill>
          <a:blip r:embed="rId1"/>
          <a:stretch>
            <a:fillRect/>
          </a:stretch>
        </p:blipFill>
        <p:spPr>
          <a:xfrm>
            <a:off x="822960" y="1463040"/>
            <a:ext cx="3565800" cy="4571640"/>
          </a:xfrm>
          <a:prstGeom prst="rect">
            <a:avLst/>
          </a:prstGeom>
          <a:ln>
            <a:noFill/>
          </a:ln>
        </p:spPr>
      </p:pic>
      <p:pic>
        <p:nvPicPr>
          <p:cNvPr id="576" name="" descr=""/>
          <p:cNvPicPr/>
          <p:nvPr/>
        </p:nvPicPr>
        <p:blipFill>
          <a:blip r:embed="rId2"/>
          <a:stretch>
            <a:fillRect/>
          </a:stretch>
        </p:blipFill>
        <p:spPr>
          <a:xfrm>
            <a:off x="4754880" y="1463040"/>
            <a:ext cx="3474360" cy="4571640"/>
          </a:xfrm>
          <a:prstGeom prst="rect">
            <a:avLst/>
          </a:prstGeom>
          <a:ln>
            <a:noFill/>
          </a:ln>
        </p:spPr>
      </p:pic>
      <p:sp>
        <p:nvSpPr>
          <p:cNvPr id="577" name="CustomShape 6"/>
          <p:cNvSpPr/>
          <p:nvPr/>
        </p:nvSpPr>
        <p:spPr>
          <a:xfrm>
            <a:off x="1329840" y="6087600"/>
            <a:ext cx="3382920" cy="345960"/>
          </a:xfrm>
          <a:prstGeom prst="rect">
            <a:avLst/>
          </a:prstGeom>
          <a:noFill/>
          <a:ln>
            <a:noFill/>
          </a:ln>
        </p:spPr>
        <p:txBody>
          <a:bodyPr lIns="90000" rIns="90000" tIns="45000" bIns="45000"/>
          <a:p>
            <a:r>
              <a:rPr b="1" lang="en-US">
                <a:latin typeface="Arial"/>
              </a:rPr>
              <a:t>Iron Cube of 30 cm</a:t>
            </a:r>
            <a:endParaRPr/>
          </a:p>
        </p:txBody>
      </p:sp>
      <p:sp>
        <p:nvSpPr>
          <p:cNvPr id="578" name="CustomShape 7"/>
          <p:cNvSpPr/>
          <p:nvPr/>
        </p:nvSpPr>
        <p:spPr>
          <a:xfrm>
            <a:off x="5361840" y="6051600"/>
            <a:ext cx="3382920" cy="345960"/>
          </a:xfrm>
          <a:prstGeom prst="rect">
            <a:avLst/>
          </a:prstGeom>
          <a:noFill/>
          <a:ln>
            <a:noFill/>
          </a:ln>
        </p:spPr>
        <p:txBody>
          <a:bodyPr lIns="90000" rIns="90000" tIns="45000" bIns="45000"/>
          <a:p>
            <a:r>
              <a:rPr b="1" lang="en-US">
                <a:latin typeface="Arial"/>
              </a:rPr>
              <a:t>Lead Cube of 30 cm</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9" name="CustomShape 1"/>
          <p:cNvSpPr/>
          <p:nvPr/>
        </p:nvSpPr>
        <p:spPr>
          <a:xfrm>
            <a:off x="-11160" y="6120"/>
            <a:ext cx="9914400" cy="991080"/>
          </a:xfrm>
          <a:prstGeom prst="rect">
            <a:avLst/>
          </a:prstGeom>
          <a:solidFill>
            <a:srgbClr val="00213b"/>
          </a:solidFill>
          <a:ln>
            <a:noFill/>
          </a:ln>
        </p:spPr>
      </p:sp>
      <p:sp>
        <p:nvSpPr>
          <p:cNvPr id="580" name="CustomShape 2"/>
          <p:cNvSpPr/>
          <p:nvPr/>
        </p:nvSpPr>
        <p:spPr>
          <a:xfrm>
            <a:off x="-11160" y="6120"/>
            <a:ext cx="9914400" cy="991080"/>
          </a:xfrm>
          <a:prstGeom prst="rect">
            <a:avLst/>
          </a:prstGeom>
          <a:noFill/>
          <a:ln>
            <a:noFill/>
          </a:ln>
        </p:spPr>
      </p:sp>
      <p:sp>
        <p:nvSpPr>
          <p:cNvPr id="581" name="CustomShape 3"/>
          <p:cNvSpPr/>
          <p:nvPr/>
        </p:nvSpPr>
        <p:spPr>
          <a:xfrm>
            <a:off x="275040" y="289800"/>
            <a:ext cx="9363600" cy="392760"/>
          </a:xfrm>
          <a:prstGeom prst="rect">
            <a:avLst/>
          </a:prstGeom>
          <a:noFill/>
          <a:ln>
            <a:noFill/>
          </a:ln>
        </p:spPr>
      </p:sp>
      <p:sp>
        <p:nvSpPr>
          <p:cNvPr id="582" name="CustomShape 4"/>
          <p:cNvSpPr/>
          <p:nvPr/>
        </p:nvSpPr>
        <p:spPr>
          <a:xfrm>
            <a:off x="183240" y="274680"/>
            <a:ext cx="9364320" cy="370800"/>
          </a:xfrm>
          <a:prstGeom prst="rect">
            <a:avLst/>
          </a:prstGeom>
          <a:noFill/>
          <a:ln>
            <a:noFill/>
          </a:ln>
        </p:spPr>
        <p:txBody>
          <a:bodyPr lIns="90000" rIns="90000" tIns="45000" bIns="45000"/>
          <a:p>
            <a:pPr>
              <a:lnSpc>
                <a:spcPct val="100000"/>
              </a:lnSpc>
            </a:pPr>
            <a:r>
              <a:rPr b="1" lang="en-US" sz="2400">
                <a:solidFill>
                  <a:srgbClr val="ffffff"/>
                </a:solidFill>
                <a:latin typeface="Arial"/>
                <a:ea typeface="DejaVu Sans"/>
              </a:rPr>
              <a:t>Material Discrimination and Identification</a:t>
            </a:r>
            <a:endParaRPr/>
          </a:p>
        </p:txBody>
      </p:sp>
      <p:sp>
        <p:nvSpPr>
          <p:cNvPr id="583" name="CustomShape 5"/>
          <p:cNvSpPr/>
          <p:nvPr/>
        </p:nvSpPr>
        <p:spPr>
          <a:xfrm>
            <a:off x="314640" y="1027440"/>
            <a:ext cx="9374760" cy="1111320"/>
          </a:xfrm>
          <a:prstGeom prst="rect">
            <a:avLst/>
          </a:prstGeom>
          <a:noFill/>
          <a:ln>
            <a:noFill/>
          </a:ln>
        </p:spPr>
        <p:txBody>
          <a:bodyPr lIns="90000" rIns="90000" tIns="45000" bIns="45000"/>
          <a:p>
            <a:r>
              <a:rPr lang="en-US">
                <a:solidFill>
                  <a:srgbClr val="000000"/>
                </a:solidFill>
                <a:latin typeface="Arial"/>
                <a:ea typeface="DejaVu Sans"/>
              </a:rPr>
              <a:t>As a first step materials can be discriminated by calculating the standard deviation of the measurement of scattering of N muons passing through the object.</a:t>
            </a:r>
            <a:endParaRPr/>
          </a:p>
          <a:p>
            <a:endParaRPr/>
          </a:p>
          <a:p>
            <a:r>
              <a:rPr lang="en-US">
                <a:solidFill>
                  <a:srgbClr val="000000"/>
                </a:solidFill>
                <a:latin typeface="Arial"/>
                <a:ea typeface="DejaVu Sans"/>
              </a:rPr>
              <a:t>This can tell that one material is having more Z relative to other.</a:t>
            </a:r>
            <a:endParaRPr/>
          </a:p>
        </p:txBody>
      </p:sp>
      <p:pic>
        <p:nvPicPr>
          <p:cNvPr id="584" name="" descr=""/>
          <p:cNvPicPr/>
          <p:nvPr/>
        </p:nvPicPr>
        <p:blipFill>
          <a:blip r:embed="rId1"/>
          <a:stretch>
            <a:fillRect/>
          </a:stretch>
        </p:blipFill>
        <p:spPr>
          <a:xfrm>
            <a:off x="4754880" y="2020320"/>
            <a:ext cx="5027040" cy="3929760"/>
          </a:xfrm>
          <a:prstGeom prst="rect">
            <a:avLst/>
          </a:prstGeom>
          <a:ln>
            <a:noFill/>
          </a:ln>
        </p:spPr>
      </p:pic>
      <p:pic>
        <p:nvPicPr>
          <p:cNvPr id="585" name="" descr=""/>
          <p:cNvPicPr/>
          <p:nvPr/>
        </p:nvPicPr>
        <p:blipFill>
          <a:blip r:embed="rId2"/>
          <a:stretch>
            <a:fillRect/>
          </a:stretch>
        </p:blipFill>
        <p:spPr>
          <a:xfrm>
            <a:off x="166320" y="2513520"/>
            <a:ext cx="4478400" cy="3379680"/>
          </a:xfrm>
          <a:prstGeom prst="rect">
            <a:avLst/>
          </a:prstGeom>
          <a:ln>
            <a:noFill/>
          </a:ln>
        </p:spPr>
      </p:pic>
      <p:sp>
        <p:nvSpPr>
          <p:cNvPr id="586" name="CustomShape 6"/>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13</a:t>
            </a:r>
            <a:endParaRPr/>
          </a:p>
        </p:txBody>
      </p:sp>
      <p:sp>
        <p:nvSpPr>
          <p:cNvPr id="587" name="Line 7"/>
          <p:cNvSpPr/>
          <p:nvPr/>
        </p:nvSpPr>
        <p:spPr>
          <a:xfrm>
            <a:off x="1080" y="6544800"/>
            <a:ext cx="9907560" cy="38880"/>
          </a:xfrm>
          <a:prstGeom prst="line">
            <a:avLst/>
          </a:prstGeom>
          <a:ln>
            <a:solidFill>
              <a:srgbClr val="000000"/>
            </a:solidFill>
          </a:ln>
        </p:spPr>
      </p:sp>
      <p:sp>
        <p:nvSpPr>
          <p:cNvPr id="588" name="CustomShape 8"/>
          <p:cNvSpPr/>
          <p:nvPr/>
        </p:nvSpPr>
        <p:spPr>
          <a:xfrm>
            <a:off x="1182960" y="6037560"/>
            <a:ext cx="8686440" cy="315720"/>
          </a:xfrm>
          <a:prstGeom prst="rect">
            <a:avLst/>
          </a:prstGeom>
          <a:noFill/>
          <a:ln>
            <a:noFill/>
          </a:ln>
        </p:spPr>
        <p:txBody>
          <a:bodyPr lIns="90000" rIns="90000" tIns="45000" bIns="45000"/>
          <a:p>
            <a:r>
              <a:rPr b="1" lang="en-US" sz="1600">
                <a:solidFill>
                  <a:srgbClr val="800000"/>
                </a:solidFill>
                <a:latin typeface="Arial"/>
              </a:rPr>
              <a:t>Proceedings of DAE Symposium on Nuclear Physics (Vol. 61, 2016)</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CustomShape 1"/>
          <p:cNvSpPr/>
          <p:nvPr/>
        </p:nvSpPr>
        <p:spPr>
          <a:xfrm>
            <a:off x="-11160" y="6120"/>
            <a:ext cx="9914400" cy="991080"/>
          </a:xfrm>
          <a:prstGeom prst="rect">
            <a:avLst/>
          </a:prstGeom>
          <a:solidFill>
            <a:srgbClr val="00213b"/>
          </a:solidFill>
          <a:ln>
            <a:noFill/>
          </a:ln>
        </p:spPr>
      </p:sp>
      <p:sp>
        <p:nvSpPr>
          <p:cNvPr id="590" name="CustomShape 2"/>
          <p:cNvSpPr/>
          <p:nvPr/>
        </p:nvSpPr>
        <p:spPr>
          <a:xfrm>
            <a:off x="-11160" y="6120"/>
            <a:ext cx="9914400" cy="991080"/>
          </a:xfrm>
          <a:prstGeom prst="rect">
            <a:avLst/>
          </a:prstGeom>
          <a:noFill/>
          <a:ln>
            <a:noFill/>
          </a:ln>
        </p:spPr>
      </p:sp>
      <p:sp>
        <p:nvSpPr>
          <p:cNvPr id="591" name="CustomShape 3"/>
          <p:cNvSpPr/>
          <p:nvPr/>
        </p:nvSpPr>
        <p:spPr>
          <a:xfrm>
            <a:off x="275040" y="289800"/>
            <a:ext cx="9363600" cy="392760"/>
          </a:xfrm>
          <a:prstGeom prst="rect">
            <a:avLst/>
          </a:prstGeom>
          <a:noFill/>
          <a:ln>
            <a:noFill/>
          </a:ln>
        </p:spPr>
      </p:sp>
      <p:sp>
        <p:nvSpPr>
          <p:cNvPr id="592" name="CustomShape 4"/>
          <p:cNvSpPr/>
          <p:nvPr/>
        </p:nvSpPr>
        <p:spPr>
          <a:xfrm>
            <a:off x="183240" y="274680"/>
            <a:ext cx="9364320" cy="370800"/>
          </a:xfrm>
          <a:prstGeom prst="rect">
            <a:avLst/>
          </a:prstGeom>
          <a:noFill/>
          <a:ln>
            <a:noFill/>
          </a:ln>
        </p:spPr>
        <p:txBody>
          <a:bodyPr lIns="90000" rIns="90000" tIns="45000" bIns="45000"/>
          <a:p>
            <a:pPr>
              <a:lnSpc>
                <a:spcPct val="100000"/>
              </a:lnSpc>
            </a:pPr>
            <a:r>
              <a:rPr b="1" lang="en-US" sz="2400">
                <a:solidFill>
                  <a:srgbClr val="ffffff"/>
                </a:solidFill>
                <a:latin typeface="Arial"/>
                <a:ea typeface="DejaVu Sans"/>
              </a:rPr>
              <a:t>Material Discrimination and Identification Cont..</a:t>
            </a:r>
            <a:endParaRPr/>
          </a:p>
        </p:txBody>
      </p:sp>
      <p:sp>
        <p:nvSpPr>
          <p:cNvPr id="593" name="CustomShape 5"/>
          <p:cNvSpPr/>
          <p:nvPr/>
        </p:nvSpPr>
        <p:spPr>
          <a:xfrm>
            <a:off x="314640" y="1171440"/>
            <a:ext cx="9374760" cy="2902680"/>
          </a:xfrm>
          <a:prstGeom prst="rect">
            <a:avLst/>
          </a:prstGeom>
          <a:noFill/>
          <a:ln>
            <a:noFill/>
          </a:ln>
        </p:spPr>
        <p:txBody>
          <a:bodyPr lIns="90000" rIns="90000" tIns="45000" bIns="45000"/>
          <a:p>
            <a:r>
              <a:rPr lang="en-US">
                <a:solidFill>
                  <a:srgbClr val="000000"/>
                </a:solidFill>
                <a:latin typeface="Arial"/>
                <a:ea typeface="DejaVu Sans"/>
              </a:rPr>
              <a:t>But cannot tell what actually is the material !!</a:t>
            </a:r>
            <a:endParaRPr/>
          </a:p>
          <a:p>
            <a:endParaRPr/>
          </a:p>
          <a:p>
            <a:r>
              <a:rPr lang="en-US">
                <a:solidFill>
                  <a:srgbClr val="000000"/>
                </a:solidFill>
                <a:latin typeface="Arial"/>
                <a:ea typeface="DejaVu Sans"/>
              </a:rPr>
              <a:t>It may happen that two material of different thicknesses may give same scattering angle</a:t>
            </a:r>
            <a:endParaRPr/>
          </a:p>
          <a:p>
            <a:r>
              <a:rPr lang="en-US">
                <a:solidFill>
                  <a:srgbClr val="000000"/>
                </a:solidFill>
                <a:latin typeface="Arial"/>
                <a:ea typeface="DejaVu Sans"/>
              </a:rPr>
              <a:t>distribution.</a:t>
            </a:r>
            <a:endParaRPr/>
          </a:p>
          <a:p>
            <a:endParaRPr/>
          </a:p>
          <a:p>
            <a:r>
              <a:rPr lang="en-US">
                <a:solidFill>
                  <a:srgbClr val="000000"/>
                </a:solidFill>
                <a:latin typeface="Arial"/>
                <a:ea typeface="DejaVu Sans"/>
              </a:rPr>
              <a:t>To detect the correct material one has to estimate some material property.</a:t>
            </a:r>
            <a:endParaRPr/>
          </a:p>
          <a:p>
            <a:endParaRPr/>
          </a:p>
          <a:p>
            <a:r>
              <a:rPr lang="en-US">
                <a:solidFill>
                  <a:srgbClr val="000000"/>
                </a:solidFill>
                <a:latin typeface="Arial"/>
                <a:ea typeface="DejaVu Sans"/>
              </a:rPr>
              <a:t>We have chosen the </a:t>
            </a:r>
            <a:r>
              <a:rPr b="1" lang="en-US">
                <a:solidFill>
                  <a:srgbClr val="ff3333"/>
                </a:solidFill>
                <a:latin typeface="Arial"/>
                <a:ea typeface="DejaVu Sans"/>
              </a:rPr>
              <a:t>Radiation Length</a:t>
            </a:r>
            <a:endParaRPr/>
          </a:p>
          <a:p>
            <a:endParaRPr/>
          </a:p>
          <a:p>
            <a:r>
              <a:rPr lang="en-US">
                <a:solidFill>
                  <a:srgbClr val="000000"/>
                </a:solidFill>
                <a:latin typeface="Arial"/>
                <a:ea typeface="DejaVu Sans"/>
              </a:rPr>
              <a:t>We have worked with three materials </a:t>
            </a:r>
            <a:r>
              <a:rPr b="1" lang="en-US">
                <a:solidFill>
                  <a:srgbClr val="000000"/>
                </a:solidFill>
                <a:latin typeface="Arial"/>
                <a:ea typeface="DejaVu Sans"/>
              </a:rPr>
              <a:t>Al, Fe and Pb</a:t>
            </a:r>
            <a:r>
              <a:rPr lang="en-US">
                <a:solidFill>
                  <a:srgbClr val="000000"/>
                </a:solidFill>
                <a:latin typeface="Arial"/>
                <a:ea typeface="DejaVu Sans"/>
              </a:rPr>
              <a:t> in our simulations.</a:t>
            </a:r>
            <a:endParaRPr/>
          </a:p>
          <a:p>
            <a:endParaRPr/>
          </a:p>
        </p:txBody>
      </p:sp>
      <p:sp>
        <p:nvSpPr>
          <p:cNvPr id="594" name="CustomShape 6"/>
          <p:cNvSpPr/>
          <p:nvPr/>
        </p:nvSpPr>
        <p:spPr>
          <a:xfrm>
            <a:off x="277200" y="3931920"/>
            <a:ext cx="8775000" cy="2134800"/>
          </a:xfrm>
          <a:prstGeom prst="rect">
            <a:avLst/>
          </a:prstGeom>
          <a:noFill/>
          <a:ln>
            <a:noFill/>
          </a:ln>
        </p:spPr>
        <p:txBody>
          <a:bodyPr lIns="90000" rIns="90000" tIns="45000" bIns="45000"/>
          <a:p>
            <a:r>
              <a:rPr lang="en-US">
                <a:solidFill>
                  <a:srgbClr val="000000"/>
                </a:solidFill>
                <a:latin typeface="Arial"/>
                <a:ea typeface="DejaVu Sans"/>
              </a:rPr>
              <a:t>To make our calculation easier we are using simplified form of previously mentioned formula</a:t>
            </a:r>
            <a:endParaRPr/>
          </a:p>
          <a:p>
            <a:endParaRPr/>
          </a:p>
          <a:p>
            <a:endParaRPr/>
          </a:p>
          <a:p>
            <a:endParaRPr/>
          </a:p>
          <a:p>
            <a:endParaRPr/>
          </a:p>
          <a:p>
            <a:r>
              <a:rPr lang="en-US">
                <a:solidFill>
                  <a:srgbClr val="000000"/>
                </a:solidFill>
                <a:latin typeface="Arial"/>
                <a:ea typeface="DejaVu Sans"/>
              </a:rPr>
              <a:t>As per the literature the radiation lengths of the materialsused in simulations are as follows :</a:t>
            </a:r>
            <a:r>
              <a:rPr b="1" lang="en-US">
                <a:solidFill>
                  <a:srgbClr val="0000ff"/>
                </a:solidFill>
                <a:latin typeface="Arial"/>
                <a:ea typeface="DejaVu Sans"/>
              </a:rPr>
              <a:t>Al : 8.897 cms, Fe :1.757 cms, Pb : 0.5612 cms.</a:t>
            </a:r>
            <a:endParaRPr/>
          </a:p>
        </p:txBody>
      </p:sp>
      <p:pic>
        <p:nvPicPr>
          <p:cNvPr id="595" name="" descr=""/>
          <p:cNvPicPr/>
          <p:nvPr/>
        </p:nvPicPr>
        <p:blipFill>
          <a:blip r:embed="rId1"/>
          <a:stretch>
            <a:fillRect/>
          </a:stretch>
        </p:blipFill>
        <p:spPr>
          <a:xfrm>
            <a:off x="2926080" y="4338720"/>
            <a:ext cx="2623680" cy="942120"/>
          </a:xfrm>
          <a:prstGeom prst="rect">
            <a:avLst/>
          </a:prstGeom>
          <a:ln>
            <a:noFill/>
          </a:ln>
        </p:spPr>
      </p:pic>
      <p:sp>
        <p:nvSpPr>
          <p:cNvPr id="596" name="CustomShape 7"/>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14</a:t>
            </a:r>
            <a:endParaRPr/>
          </a:p>
        </p:txBody>
      </p:sp>
      <p:sp>
        <p:nvSpPr>
          <p:cNvPr id="597" name="Line 8"/>
          <p:cNvSpPr/>
          <p:nvPr/>
        </p:nvSpPr>
        <p:spPr>
          <a:xfrm>
            <a:off x="1080" y="6544800"/>
            <a:ext cx="9907560" cy="38880"/>
          </a:xfrm>
          <a:prstGeom prst="line">
            <a:avLst/>
          </a:prstGeom>
          <a:ln>
            <a:solidFill>
              <a:srgbClr val="000000"/>
            </a:solidFill>
          </a:ln>
        </p:spPr>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8" name="CustomShape 1"/>
          <p:cNvSpPr/>
          <p:nvPr/>
        </p:nvSpPr>
        <p:spPr>
          <a:xfrm>
            <a:off x="-11160" y="6120"/>
            <a:ext cx="9914400" cy="991080"/>
          </a:xfrm>
          <a:prstGeom prst="rect">
            <a:avLst/>
          </a:prstGeom>
          <a:solidFill>
            <a:srgbClr val="00213b"/>
          </a:solidFill>
          <a:ln>
            <a:noFill/>
          </a:ln>
        </p:spPr>
      </p:sp>
      <p:sp>
        <p:nvSpPr>
          <p:cNvPr id="599" name="CustomShape 2"/>
          <p:cNvSpPr/>
          <p:nvPr/>
        </p:nvSpPr>
        <p:spPr>
          <a:xfrm>
            <a:off x="-11160" y="6120"/>
            <a:ext cx="9914400" cy="991080"/>
          </a:xfrm>
          <a:prstGeom prst="rect">
            <a:avLst/>
          </a:prstGeom>
          <a:noFill/>
          <a:ln>
            <a:noFill/>
          </a:ln>
        </p:spPr>
      </p:sp>
      <p:sp>
        <p:nvSpPr>
          <p:cNvPr id="600" name="CustomShape 3"/>
          <p:cNvSpPr/>
          <p:nvPr/>
        </p:nvSpPr>
        <p:spPr>
          <a:xfrm>
            <a:off x="275040" y="289800"/>
            <a:ext cx="9363600" cy="392760"/>
          </a:xfrm>
          <a:prstGeom prst="rect">
            <a:avLst/>
          </a:prstGeom>
          <a:noFill/>
          <a:ln>
            <a:noFill/>
          </a:ln>
        </p:spPr>
      </p:sp>
      <p:pic>
        <p:nvPicPr>
          <p:cNvPr id="601" name="" descr=""/>
          <p:cNvPicPr/>
          <p:nvPr/>
        </p:nvPicPr>
        <p:blipFill>
          <a:blip r:embed="rId1"/>
          <a:stretch>
            <a:fillRect/>
          </a:stretch>
        </p:blipFill>
        <p:spPr>
          <a:xfrm>
            <a:off x="1097280" y="1280160"/>
            <a:ext cx="7403400" cy="4751640"/>
          </a:xfrm>
          <a:prstGeom prst="rect">
            <a:avLst/>
          </a:prstGeom>
          <a:ln>
            <a:noFill/>
          </a:ln>
        </p:spPr>
      </p:pic>
      <p:sp>
        <p:nvSpPr>
          <p:cNvPr id="602" name="CustomShape 4"/>
          <p:cNvSpPr/>
          <p:nvPr/>
        </p:nvSpPr>
        <p:spPr>
          <a:xfrm>
            <a:off x="183600" y="91440"/>
            <a:ext cx="9364320" cy="837360"/>
          </a:xfrm>
          <a:prstGeom prst="rect">
            <a:avLst/>
          </a:prstGeom>
          <a:noFill/>
          <a:ln>
            <a:noFill/>
          </a:ln>
        </p:spPr>
        <p:txBody>
          <a:bodyPr lIns="90000" rIns="90000" tIns="45000" bIns="45000"/>
          <a:p>
            <a:pPr>
              <a:lnSpc>
                <a:spcPct val="100000"/>
              </a:lnSpc>
            </a:pPr>
            <a:r>
              <a:rPr b="1" lang="en-US" sz="2400">
                <a:solidFill>
                  <a:srgbClr val="ffffff"/>
                </a:solidFill>
                <a:latin typeface="Arial"/>
                <a:ea typeface="DejaVu Sans"/>
              </a:rPr>
              <a:t>Table specifying standard deviation of scattering angle distribution for different materials of different thicknesses</a:t>
            </a:r>
            <a:endParaRPr/>
          </a:p>
        </p:txBody>
      </p:sp>
      <p:sp>
        <p:nvSpPr>
          <p:cNvPr id="603" name="CustomShape 5"/>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15</a:t>
            </a:r>
            <a:endParaRPr/>
          </a:p>
        </p:txBody>
      </p:sp>
      <p:sp>
        <p:nvSpPr>
          <p:cNvPr id="604" name="Line 6"/>
          <p:cNvSpPr/>
          <p:nvPr/>
        </p:nvSpPr>
        <p:spPr>
          <a:xfrm>
            <a:off x="1080" y="6544800"/>
            <a:ext cx="9907560" cy="38880"/>
          </a:xfrm>
          <a:prstGeom prst="line">
            <a:avLst/>
          </a:prstGeom>
          <a:ln>
            <a:solidFill>
              <a:srgbClr val="000000"/>
            </a:solidFill>
          </a:ln>
        </p:spPr>
      </p:sp>
      <p:sp>
        <p:nvSpPr>
          <p:cNvPr id="605" name="CustomShape 7"/>
          <p:cNvSpPr/>
          <p:nvPr/>
        </p:nvSpPr>
        <p:spPr>
          <a:xfrm>
            <a:off x="1506960" y="6037560"/>
            <a:ext cx="6666840" cy="315720"/>
          </a:xfrm>
          <a:prstGeom prst="rect">
            <a:avLst/>
          </a:prstGeom>
          <a:noFill/>
          <a:ln>
            <a:noFill/>
          </a:ln>
        </p:spPr>
        <p:txBody>
          <a:bodyPr lIns="90000" rIns="90000" tIns="45000" bIns="45000"/>
          <a:p>
            <a:r>
              <a:rPr b="1" lang="en-US" sz="1600">
                <a:solidFill>
                  <a:srgbClr val="800000"/>
                </a:solidFill>
                <a:latin typeface="Arial"/>
              </a:rPr>
              <a:t>Proceedings of DAE Symposium on Nuclear Physics (Vol. 62, 2017)</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6" name="CustomShape 1"/>
          <p:cNvSpPr/>
          <p:nvPr/>
        </p:nvSpPr>
        <p:spPr>
          <a:xfrm>
            <a:off x="-11160" y="6120"/>
            <a:ext cx="9914400" cy="991080"/>
          </a:xfrm>
          <a:prstGeom prst="rect">
            <a:avLst/>
          </a:prstGeom>
          <a:solidFill>
            <a:srgbClr val="00213b"/>
          </a:solidFill>
          <a:ln>
            <a:noFill/>
          </a:ln>
        </p:spPr>
      </p:sp>
      <p:sp>
        <p:nvSpPr>
          <p:cNvPr id="607" name="CustomShape 2"/>
          <p:cNvSpPr/>
          <p:nvPr/>
        </p:nvSpPr>
        <p:spPr>
          <a:xfrm>
            <a:off x="-11160" y="6120"/>
            <a:ext cx="9914400" cy="991080"/>
          </a:xfrm>
          <a:prstGeom prst="rect">
            <a:avLst/>
          </a:prstGeom>
          <a:noFill/>
          <a:ln>
            <a:noFill/>
          </a:ln>
        </p:spPr>
      </p:sp>
      <p:sp>
        <p:nvSpPr>
          <p:cNvPr id="608" name="CustomShape 3"/>
          <p:cNvSpPr/>
          <p:nvPr/>
        </p:nvSpPr>
        <p:spPr>
          <a:xfrm>
            <a:off x="365760" y="1190160"/>
            <a:ext cx="8775000" cy="5005080"/>
          </a:xfrm>
          <a:prstGeom prst="rect">
            <a:avLst/>
          </a:prstGeom>
          <a:noFill/>
          <a:ln>
            <a:noFill/>
          </a:ln>
        </p:spPr>
        <p:txBody>
          <a:bodyPr lIns="90000" rIns="90000" tIns="45000" bIns="45000"/>
          <a:p>
            <a:r>
              <a:rPr lang="en-US">
                <a:solidFill>
                  <a:srgbClr val="000000"/>
                </a:solidFill>
                <a:latin typeface="Arial"/>
                <a:ea typeface="DejaVu Sans"/>
              </a:rPr>
              <a:t>Here we have considered only one material of known thickness at a time. </a:t>
            </a:r>
            <a:endParaRPr/>
          </a:p>
          <a:p>
            <a:endParaRPr/>
          </a:p>
          <a:p>
            <a:r>
              <a:rPr lang="en-US">
                <a:solidFill>
                  <a:srgbClr val="000000"/>
                </a:solidFill>
                <a:latin typeface="Arial"/>
                <a:ea typeface="DejaVu Sans"/>
              </a:rPr>
              <a:t>In the first case we have taken Fe of </a:t>
            </a:r>
            <a:r>
              <a:rPr b="1" lang="en-US">
                <a:solidFill>
                  <a:srgbClr val="000000"/>
                </a:solidFill>
                <a:latin typeface="Arial"/>
                <a:ea typeface="DejaVu Sans"/>
              </a:rPr>
              <a:t>34 cm</a:t>
            </a:r>
            <a:r>
              <a:rPr lang="en-US">
                <a:solidFill>
                  <a:srgbClr val="000000"/>
                </a:solidFill>
                <a:latin typeface="Arial"/>
                <a:ea typeface="DejaVu Sans"/>
              </a:rPr>
              <a:t> thickness.</a:t>
            </a:r>
            <a:endParaRPr/>
          </a:p>
          <a:p>
            <a:endParaRPr/>
          </a:p>
          <a:p>
            <a:r>
              <a:rPr lang="en-US">
                <a:solidFill>
                  <a:srgbClr val="000000"/>
                </a:solidFill>
                <a:latin typeface="Arial"/>
                <a:ea typeface="DejaVu Sans"/>
              </a:rPr>
              <a:t>The standard deviation of scattering angle that we get from simulations is around </a:t>
            </a:r>
            <a:r>
              <a:rPr b="1" lang="en-US">
                <a:solidFill>
                  <a:srgbClr val="000000"/>
                </a:solidFill>
                <a:latin typeface="Arial"/>
                <a:ea typeface="DejaVu Sans"/>
              </a:rPr>
              <a:t>22.36 mrad</a:t>
            </a:r>
            <a:endParaRPr/>
          </a:p>
          <a:p>
            <a:endParaRPr/>
          </a:p>
          <a:p>
            <a:r>
              <a:rPr lang="en-US">
                <a:solidFill>
                  <a:srgbClr val="000000"/>
                </a:solidFill>
                <a:latin typeface="Arial"/>
                <a:ea typeface="DejaVu Sans"/>
              </a:rPr>
              <a:t>In the second case we have taken Pb of 10 cm thickness.</a:t>
            </a:r>
            <a:endParaRPr/>
          </a:p>
          <a:p>
            <a:endParaRPr/>
          </a:p>
          <a:p>
            <a:r>
              <a:rPr lang="en-US">
                <a:solidFill>
                  <a:srgbClr val="000000"/>
                </a:solidFill>
                <a:latin typeface="Arial"/>
                <a:ea typeface="DejaVu Sans"/>
              </a:rPr>
              <a:t>The standard deviation of scattering angle that we get from simulations is around </a:t>
            </a:r>
            <a:r>
              <a:rPr b="1" lang="en-US">
                <a:solidFill>
                  <a:srgbClr val="000000"/>
                </a:solidFill>
                <a:latin typeface="Arial"/>
                <a:ea typeface="DejaVu Sans"/>
              </a:rPr>
              <a:t>21.217 mrad</a:t>
            </a:r>
            <a:endParaRPr/>
          </a:p>
          <a:p>
            <a:endParaRPr/>
          </a:p>
          <a:p>
            <a:r>
              <a:rPr lang="en-US">
                <a:solidFill>
                  <a:srgbClr val="000000"/>
                </a:solidFill>
                <a:latin typeface="Arial"/>
                <a:ea typeface="DejaVu Sans"/>
              </a:rPr>
              <a:t>Using formula 2 we have calculated theradiation length X</a:t>
            </a:r>
            <a:r>
              <a:rPr lang="en-US" baseline="-33000">
                <a:solidFill>
                  <a:srgbClr val="000000"/>
                </a:solidFill>
                <a:latin typeface="Arial"/>
                <a:ea typeface="DejaVu Sans"/>
              </a:rPr>
              <a:t>0 i</a:t>
            </a:r>
            <a:r>
              <a:rPr lang="en-US">
                <a:solidFill>
                  <a:srgbClr val="000000"/>
                </a:solidFill>
                <a:latin typeface="Arial"/>
                <a:ea typeface="DejaVu Sans"/>
              </a:rPr>
              <a:t> in both the cases.</a:t>
            </a:r>
            <a:endParaRPr/>
          </a:p>
          <a:p>
            <a:endParaRPr/>
          </a:p>
          <a:p>
            <a:r>
              <a:rPr lang="en-US">
                <a:solidFill>
                  <a:srgbClr val="000000"/>
                </a:solidFill>
                <a:latin typeface="Arial"/>
                <a:ea typeface="DejaVu Sans"/>
              </a:rPr>
              <a:t>The values of radiation length for Fe comes out to be </a:t>
            </a:r>
            <a:r>
              <a:rPr b="1" lang="en-US">
                <a:solidFill>
                  <a:srgbClr val="0000ff"/>
                </a:solidFill>
                <a:latin typeface="Arial"/>
                <a:ea typeface="DejaVu Sans"/>
              </a:rPr>
              <a:t>1.7001 cms </a:t>
            </a:r>
            <a:endParaRPr/>
          </a:p>
          <a:p>
            <a:endParaRPr/>
          </a:p>
          <a:p>
            <a:r>
              <a:rPr lang="en-US">
                <a:solidFill>
                  <a:srgbClr val="0000ff"/>
                </a:solidFill>
                <a:latin typeface="Arial"/>
                <a:ea typeface="DejaVu Sans"/>
              </a:rPr>
              <a:t>And for Pb it comes out to be </a:t>
            </a:r>
            <a:r>
              <a:rPr b="1" lang="en-US">
                <a:solidFill>
                  <a:srgbClr val="0000ff"/>
                </a:solidFill>
                <a:latin typeface="Arial"/>
                <a:ea typeface="DejaVu Sans"/>
              </a:rPr>
              <a:t>0.5553 cms</a:t>
            </a:r>
            <a:endParaRPr/>
          </a:p>
          <a:p>
            <a:endParaRPr/>
          </a:p>
          <a:p>
            <a:r>
              <a:rPr lang="en-US">
                <a:solidFill>
                  <a:srgbClr val="0000ff"/>
                </a:solidFill>
                <a:latin typeface="Arial"/>
                <a:ea typeface="DejaVu Sans"/>
              </a:rPr>
              <a:t>Both these values matches closely with the theoretical values </a:t>
            </a:r>
            <a:endParaRPr/>
          </a:p>
        </p:txBody>
      </p:sp>
      <p:sp>
        <p:nvSpPr>
          <p:cNvPr id="609" name="CustomShape 4"/>
          <p:cNvSpPr/>
          <p:nvPr/>
        </p:nvSpPr>
        <p:spPr>
          <a:xfrm>
            <a:off x="282960" y="340920"/>
            <a:ext cx="9363600" cy="392760"/>
          </a:xfrm>
          <a:prstGeom prst="rect">
            <a:avLst/>
          </a:prstGeom>
          <a:noFill/>
          <a:ln>
            <a:noFill/>
          </a:ln>
        </p:spPr>
        <p:txBody>
          <a:bodyPr lIns="0" rIns="0" tIns="0" bIns="0" anchor="ctr"/>
          <a:p>
            <a:pPr>
              <a:lnSpc>
                <a:spcPct val="100000"/>
              </a:lnSpc>
            </a:pPr>
            <a:r>
              <a:rPr b="1" lang="en-US" sz="2400">
                <a:solidFill>
                  <a:srgbClr val="ffffff"/>
                </a:solidFill>
                <a:latin typeface="Arial"/>
                <a:ea typeface="DejaVu Sans"/>
              </a:rPr>
              <a:t>Material Identification using Radiation Length</a:t>
            </a:r>
            <a:endParaRPr/>
          </a:p>
        </p:txBody>
      </p:sp>
      <p:sp>
        <p:nvSpPr>
          <p:cNvPr id="610" name="CustomShape 5"/>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16</a:t>
            </a:r>
            <a:endParaRPr/>
          </a:p>
        </p:txBody>
      </p:sp>
      <p:sp>
        <p:nvSpPr>
          <p:cNvPr id="611" name="Line 6"/>
          <p:cNvSpPr/>
          <p:nvPr/>
        </p:nvSpPr>
        <p:spPr>
          <a:xfrm>
            <a:off x="1080" y="6544800"/>
            <a:ext cx="9907560" cy="38880"/>
          </a:xfrm>
          <a:prstGeom prst="line">
            <a:avLst/>
          </a:prstGeom>
          <a:ln>
            <a:solidFill>
              <a:srgbClr val="000000"/>
            </a:solidFill>
          </a:ln>
        </p:spPr>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2" name="CustomShape 1"/>
          <p:cNvSpPr/>
          <p:nvPr/>
        </p:nvSpPr>
        <p:spPr>
          <a:xfrm>
            <a:off x="1080" y="223920"/>
            <a:ext cx="9902160" cy="686520"/>
          </a:xfrm>
          <a:prstGeom prst="rect">
            <a:avLst/>
          </a:prstGeom>
          <a:noFill/>
          <a:ln>
            <a:noFill/>
          </a:ln>
        </p:spPr>
      </p:sp>
      <p:sp>
        <p:nvSpPr>
          <p:cNvPr id="613" name="CustomShape 2"/>
          <p:cNvSpPr/>
          <p:nvPr/>
        </p:nvSpPr>
        <p:spPr>
          <a:xfrm>
            <a:off x="1080" y="-13680"/>
            <a:ext cx="9902160" cy="744840"/>
          </a:xfrm>
          <a:prstGeom prst="rect">
            <a:avLst/>
          </a:prstGeom>
          <a:solidFill>
            <a:srgbClr val="00213b"/>
          </a:solidFill>
          <a:ln>
            <a:noFill/>
          </a:ln>
        </p:spPr>
      </p:sp>
      <p:sp>
        <p:nvSpPr>
          <p:cNvPr id="614" name="CustomShape 3"/>
          <p:cNvSpPr/>
          <p:nvPr/>
        </p:nvSpPr>
        <p:spPr>
          <a:xfrm>
            <a:off x="182880" y="122400"/>
            <a:ext cx="9963000" cy="561600"/>
          </a:xfrm>
          <a:prstGeom prst="rect">
            <a:avLst/>
          </a:prstGeom>
          <a:noFill/>
          <a:ln>
            <a:noFill/>
          </a:ln>
        </p:spPr>
        <p:txBody>
          <a:bodyPr lIns="90000" rIns="90000" tIns="45000" bIns="45000"/>
          <a:p>
            <a:pPr>
              <a:lnSpc>
                <a:spcPct val="100000"/>
              </a:lnSpc>
            </a:pPr>
            <a:r>
              <a:rPr b="1" lang="en-US" sz="2000">
                <a:solidFill>
                  <a:srgbClr val="ffffff"/>
                </a:solidFill>
                <a:latin typeface="Calibri"/>
                <a:ea typeface="DejaVu Sans"/>
              </a:rPr>
              <a:t>Schematic of setting the muon trigger with scintillator paddles in the hodoscope</a:t>
            </a:r>
            <a:endParaRPr/>
          </a:p>
        </p:txBody>
      </p:sp>
      <p:pic>
        <p:nvPicPr>
          <p:cNvPr id="615" name="" descr=""/>
          <p:cNvPicPr/>
          <p:nvPr/>
        </p:nvPicPr>
        <p:blipFill>
          <a:blip r:embed="rId1"/>
          <a:stretch>
            <a:fillRect/>
          </a:stretch>
        </p:blipFill>
        <p:spPr>
          <a:xfrm>
            <a:off x="843480" y="1028520"/>
            <a:ext cx="8483040" cy="5097600"/>
          </a:xfrm>
          <a:prstGeom prst="rect">
            <a:avLst/>
          </a:prstGeom>
          <a:ln>
            <a:noFill/>
          </a:ln>
        </p:spPr>
      </p:pic>
      <p:sp>
        <p:nvSpPr>
          <p:cNvPr id="616" name="CustomShape 4"/>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17</a:t>
            </a:r>
            <a:endParaRPr/>
          </a:p>
        </p:txBody>
      </p:sp>
      <p:sp>
        <p:nvSpPr>
          <p:cNvPr id="617" name="Line 5"/>
          <p:cNvSpPr/>
          <p:nvPr/>
        </p:nvSpPr>
        <p:spPr>
          <a:xfrm>
            <a:off x="720" y="6544800"/>
            <a:ext cx="9907560" cy="38880"/>
          </a:xfrm>
          <a:prstGeom prst="line">
            <a:avLst/>
          </a:prstGeom>
          <a:ln>
            <a:solidFill>
              <a:srgbClr val="000000"/>
            </a:solidFill>
          </a:ln>
        </p:spPr>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8" name="CustomShape 1"/>
          <p:cNvSpPr/>
          <p:nvPr/>
        </p:nvSpPr>
        <p:spPr>
          <a:xfrm>
            <a:off x="-11160" y="6120"/>
            <a:ext cx="9914400" cy="991080"/>
          </a:xfrm>
          <a:prstGeom prst="rect">
            <a:avLst/>
          </a:prstGeom>
          <a:solidFill>
            <a:srgbClr val="00213b"/>
          </a:solidFill>
          <a:ln>
            <a:noFill/>
          </a:ln>
        </p:spPr>
      </p:sp>
      <p:sp>
        <p:nvSpPr>
          <p:cNvPr id="619" name="CustomShape 2"/>
          <p:cNvSpPr/>
          <p:nvPr/>
        </p:nvSpPr>
        <p:spPr>
          <a:xfrm>
            <a:off x="-11160" y="6120"/>
            <a:ext cx="9914400" cy="991080"/>
          </a:xfrm>
          <a:prstGeom prst="rect">
            <a:avLst/>
          </a:prstGeom>
          <a:noFill/>
          <a:ln>
            <a:noFill/>
          </a:ln>
        </p:spPr>
      </p:sp>
      <p:sp>
        <p:nvSpPr>
          <p:cNvPr id="620" name="CustomShape 3"/>
          <p:cNvSpPr/>
          <p:nvPr/>
        </p:nvSpPr>
        <p:spPr>
          <a:xfrm>
            <a:off x="275040" y="289800"/>
            <a:ext cx="9363600" cy="392760"/>
          </a:xfrm>
          <a:prstGeom prst="rect">
            <a:avLst/>
          </a:prstGeom>
          <a:noFill/>
          <a:ln>
            <a:noFill/>
          </a:ln>
        </p:spPr>
      </p:sp>
      <p:sp>
        <p:nvSpPr>
          <p:cNvPr id="621" name="CustomShape 4"/>
          <p:cNvSpPr/>
          <p:nvPr/>
        </p:nvSpPr>
        <p:spPr>
          <a:xfrm>
            <a:off x="111600" y="217800"/>
            <a:ext cx="9761760" cy="672840"/>
          </a:xfrm>
          <a:prstGeom prst="rect">
            <a:avLst/>
          </a:prstGeom>
          <a:noFill/>
          <a:ln>
            <a:noFill/>
          </a:ln>
        </p:spPr>
        <p:txBody>
          <a:bodyPr lIns="90000" rIns="90000" tIns="45000" bIns="45000"/>
          <a:p>
            <a:r>
              <a:rPr b="1" lang="en-US" sz="2400">
                <a:solidFill>
                  <a:srgbClr val="ffffff"/>
                </a:solidFill>
                <a:latin typeface="Arial"/>
                <a:ea typeface="DejaVu Sans"/>
              </a:rPr>
              <a:t>Electronic Setup</a:t>
            </a:r>
            <a:endParaRPr/>
          </a:p>
        </p:txBody>
      </p:sp>
      <p:pic>
        <p:nvPicPr>
          <p:cNvPr id="622" name="" descr=""/>
          <p:cNvPicPr/>
          <p:nvPr/>
        </p:nvPicPr>
        <p:blipFill>
          <a:blip r:embed="rId1"/>
          <a:stretch>
            <a:fillRect/>
          </a:stretch>
        </p:blipFill>
        <p:spPr>
          <a:xfrm>
            <a:off x="1723680" y="997560"/>
            <a:ext cx="6171480" cy="5494320"/>
          </a:xfrm>
          <a:prstGeom prst="rect">
            <a:avLst/>
          </a:prstGeom>
          <a:ln>
            <a:noFill/>
          </a:ln>
        </p:spPr>
      </p:pic>
      <p:sp>
        <p:nvSpPr>
          <p:cNvPr id="623" name="CustomShape 5"/>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18</a:t>
            </a:r>
            <a:endParaRPr/>
          </a:p>
        </p:txBody>
      </p:sp>
      <p:sp>
        <p:nvSpPr>
          <p:cNvPr id="624" name="Line 6"/>
          <p:cNvSpPr/>
          <p:nvPr/>
        </p:nvSpPr>
        <p:spPr>
          <a:xfrm>
            <a:off x="720" y="6544800"/>
            <a:ext cx="9907560" cy="38880"/>
          </a:xfrm>
          <a:prstGeom prst="line">
            <a:avLst/>
          </a:prstGeom>
          <a:ln>
            <a:solidFill>
              <a:srgbClr val="000000"/>
            </a:solidFill>
          </a:ln>
        </p:spPr>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25" name="Picture 2" descr=""/>
          <p:cNvPicPr/>
          <p:nvPr/>
        </p:nvPicPr>
        <p:blipFill>
          <a:blip r:embed="rId1"/>
          <a:stretch>
            <a:fillRect/>
          </a:stretch>
        </p:blipFill>
        <p:spPr>
          <a:xfrm rot="5400000">
            <a:off x="19440" y="1383480"/>
            <a:ext cx="5615280" cy="4562280"/>
          </a:xfrm>
          <a:prstGeom prst="rect">
            <a:avLst/>
          </a:prstGeom>
          <a:ln w="9360">
            <a:noFill/>
          </a:ln>
        </p:spPr>
      </p:pic>
      <p:sp>
        <p:nvSpPr>
          <p:cNvPr id="626" name="CustomShape 1"/>
          <p:cNvSpPr/>
          <p:nvPr/>
        </p:nvSpPr>
        <p:spPr>
          <a:xfrm>
            <a:off x="5774760" y="857160"/>
            <a:ext cx="3133800" cy="360720"/>
          </a:xfrm>
          <a:prstGeom prst="rect">
            <a:avLst/>
          </a:prstGeom>
          <a:solidFill>
            <a:srgbClr val="c4bd97"/>
          </a:solidFill>
          <a:ln>
            <a:noFill/>
          </a:ln>
        </p:spPr>
        <p:txBody>
          <a:bodyPr wrap="none" lIns="90000" rIns="90000" tIns="45000" bIns="45000"/>
          <a:p>
            <a:pPr>
              <a:lnSpc>
                <a:spcPct val="100000"/>
              </a:lnSpc>
            </a:pPr>
            <a:r>
              <a:rPr b="1" lang="en-US">
                <a:solidFill>
                  <a:srgbClr val="0000ff"/>
                </a:solidFill>
                <a:latin typeface="Calibri"/>
                <a:ea typeface="DejaVu Sans"/>
              </a:rPr>
              <a:t>Top layer of scintillator paddles</a:t>
            </a:r>
            <a:endParaRPr/>
          </a:p>
        </p:txBody>
      </p:sp>
      <p:sp>
        <p:nvSpPr>
          <p:cNvPr id="627" name="CustomShape 2"/>
          <p:cNvSpPr/>
          <p:nvPr/>
        </p:nvSpPr>
        <p:spPr>
          <a:xfrm>
            <a:off x="290520" y="6072120"/>
            <a:ext cx="3501000" cy="360720"/>
          </a:xfrm>
          <a:prstGeom prst="rect">
            <a:avLst/>
          </a:prstGeom>
          <a:solidFill>
            <a:srgbClr val="c4bd97"/>
          </a:solidFill>
          <a:ln>
            <a:noFill/>
          </a:ln>
        </p:spPr>
        <p:txBody>
          <a:bodyPr wrap="none" lIns="90000" rIns="90000" tIns="45000" bIns="45000"/>
          <a:p>
            <a:pPr>
              <a:lnSpc>
                <a:spcPct val="100000"/>
              </a:lnSpc>
            </a:pPr>
            <a:r>
              <a:rPr b="1" lang="en-US">
                <a:solidFill>
                  <a:srgbClr val="0000ff"/>
                </a:solidFill>
                <a:latin typeface="Calibri"/>
                <a:ea typeface="DejaVu Sans"/>
              </a:rPr>
              <a:t>Bottom layer of scintillator paddles</a:t>
            </a:r>
            <a:endParaRPr/>
          </a:p>
        </p:txBody>
      </p:sp>
      <p:sp>
        <p:nvSpPr>
          <p:cNvPr id="628" name="CustomShape 3"/>
          <p:cNvSpPr/>
          <p:nvPr/>
        </p:nvSpPr>
        <p:spPr>
          <a:xfrm rot="16200000">
            <a:off x="4776480" y="502200"/>
            <a:ext cx="480240" cy="1055880"/>
          </a:xfrm>
          <a:prstGeom prst="upArrow">
            <a:avLst>
              <a:gd name="adj1" fmla="val 50000"/>
              <a:gd name="adj2" fmla="val 50000"/>
            </a:avLst>
          </a:prstGeom>
          <a:solidFill>
            <a:srgbClr val="4f81bd"/>
          </a:solidFill>
          <a:ln w="25560">
            <a:solidFill>
              <a:srgbClr val="3a5f8b"/>
            </a:solidFill>
            <a:round/>
          </a:ln>
        </p:spPr>
      </p:sp>
      <p:sp>
        <p:nvSpPr>
          <p:cNvPr id="629" name="CustomShape 4"/>
          <p:cNvSpPr/>
          <p:nvPr/>
        </p:nvSpPr>
        <p:spPr>
          <a:xfrm rot="2311200">
            <a:off x="1424160" y="4867560"/>
            <a:ext cx="505440" cy="1299960"/>
          </a:xfrm>
          <a:prstGeom prst="upArrow">
            <a:avLst>
              <a:gd name="adj1" fmla="val 50000"/>
              <a:gd name="adj2" fmla="val 50000"/>
            </a:avLst>
          </a:prstGeom>
          <a:solidFill>
            <a:srgbClr val="4f81bd"/>
          </a:solidFill>
          <a:ln w="25560">
            <a:solidFill>
              <a:srgbClr val="3a5f8b"/>
            </a:solidFill>
            <a:round/>
          </a:ln>
        </p:spPr>
      </p:sp>
      <p:sp>
        <p:nvSpPr>
          <p:cNvPr id="630" name="CustomShape 5"/>
          <p:cNvSpPr/>
          <p:nvPr/>
        </p:nvSpPr>
        <p:spPr>
          <a:xfrm>
            <a:off x="495360" y="6421320"/>
            <a:ext cx="2307600" cy="360720"/>
          </a:xfrm>
          <a:prstGeom prst="rect">
            <a:avLst/>
          </a:prstGeom>
          <a:noFill/>
          <a:ln>
            <a:noFill/>
          </a:ln>
        </p:spPr>
      </p:sp>
      <p:pic>
        <p:nvPicPr>
          <p:cNvPr id="631" name="Picture 3" descr=""/>
          <p:cNvPicPr/>
          <p:nvPr/>
        </p:nvPicPr>
        <p:blipFill>
          <a:blip r:embed="rId2"/>
          <a:srcRect l="0" t="0" r="0" b="13195"/>
          <a:stretch>
            <a:fillRect/>
          </a:stretch>
        </p:blipFill>
        <p:spPr>
          <a:xfrm>
            <a:off x="5185440" y="3900600"/>
            <a:ext cx="4330080" cy="2595960"/>
          </a:xfrm>
          <a:prstGeom prst="rect">
            <a:avLst/>
          </a:prstGeom>
          <a:ln w="9360">
            <a:noFill/>
          </a:ln>
        </p:spPr>
      </p:pic>
      <p:sp>
        <p:nvSpPr>
          <p:cNvPr id="632" name="CustomShape 6"/>
          <p:cNvSpPr/>
          <p:nvPr/>
        </p:nvSpPr>
        <p:spPr>
          <a:xfrm>
            <a:off x="5953680" y="3500280"/>
            <a:ext cx="2984400" cy="360720"/>
          </a:xfrm>
          <a:prstGeom prst="rect">
            <a:avLst/>
          </a:prstGeom>
          <a:solidFill>
            <a:srgbClr val="c4bd97"/>
          </a:solidFill>
          <a:ln>
            <a:noFill/>
          </a:ln>
        </p:spPr>
        <p:txBody>
          <a:bodyPr wrap="none" lIns="90000" rIns="90000" tIns="45000" bIns="45000"/>
          <a:p>
            <a:pPr>
              <a:lnSpc>
                <a:spcPct val="100000"/>
              </a:lnSpc>
            </a:pPr>
            <a:r>
              <a:rPr b="1" lang="en-US">
                <a:solidFill>
                  <a:srgbClr val="0000ff"/>
                </a:solidFill>
                <a:latin typeface="Calibri"/>
                <a:ea typeface="DejaVu Sans"/>
              </a:rPr>
              <a:t>VME-DAQ and TDCs (V1190A)</a:t>
            </a:r>
            <a:endParaRPr/>
          </a:p>
        </p:txBody>
      </p:sp>
      <p:sp>
        <p:nvSpPr>
          <p:cNvPr id="633" name="CustomShape 7"/>
          <p:cNvSpPr/>
          <p:nvPr/>
        </p:nvSpPr>
        <p:spPr>
          <a:xfrm>
            <a:off x="4024800" y="3643200"/>
            <a:ext cx="1055880" cy="480240"/>
          </a:xfrm>
          <a:prstGeom prst="leftArrow">
            <a:avLst>
              <a:gd name="adj1" fmla="val 50000"/>
              <a:gd name="adj2" fmla="val 50000"/>
            </a:avLst>
          </a:prstGeom>
          <a:solidFill>
            <a:srgbClr val="ebf1de"/>
          </a:solidFill>
          <a:ln w="25560">
            <a:solidFill>
              <a:srgbClr val="4f6228"/>
            </a:solidFill>
            <a:round/>
          </a:ln>
        </p:spPr>
        <p:txBody>
          <a:bodyPr lIns="90000" rIns="90000" tIns="45000" bIns="45000" anchor="ctr"/>
          <a:p>
            <a:pPr algn="ctr">
              <a:lnSpc>
                <a:spcPct val="100000"/>
              </a:lnSpc>
            </a:pPr>
            <a:r>
              <a:rPr b="1" lang="en-US" sz="1200">
                <a:solidFill>
                  <a:srgbClr val="000000"/>
                </a:solidFill>
                <a:latin typeface="Calibri"/>
                <a:ea typeface="DejaVu Sans"/>
              </a:rPr>
              <a:t>CMS-RPC</a:t>
            </a:r>
            <a:endParaRPr/>
          </a:p>
        </p:txBody>
      </p:sp>
      <p:sp>
        <p:nvSpPr>
          <p:cNvPr id="634" name="CustomShape 8"/>
          <p:cNvSpPr/>
          <p:nvPr/>
        </p:nvSpPr>
        <p:spPr>
          <a:xfrm>
            <a:off x="4024800" y="4143240"/>
            <a:ext cx="1055880" cy="480240"/>
          </a:xfrm>
          <a:prstGeom prst="leftArrow">
            <a:avLst>
              <a:gd name="adj1" fmla="val 50000"/>
              <a:gd name="adj2" fmla="val 50000"/>
            </a:avLst>
          </a:prstGeom>
          <a:solidFill>
            <a:srgbClr val="ebf1de"/>
          </a:solidFill>
          <a:ln w="25560">
            <a:solidFill>
              <a:srgbClr val="4f6228"/>
            </a:solidFill>
            <a:round/>
          </a:ln>
        </p:spPr>
        <p:txBody>
          <a:bodyPr lIns="90000" rIns="90000" tIns="45000" bIns="45000" anchor="ctr"/>
          <a:p>
            <a:pPr algn="ctr">
              <a:lnSpc>
                <a:spcPct val="100000"/>
              </a:lnSpc>
            </a:pPr>
            <a:r>
              <a:rPr b="1" lang="en-US" sz="1200">
                <a:solidFill>
                  <a:srgbClr val="000000"/>
                </a:solidFill>
                <a:latin typeface="Calibri"/>
                <a:ea typeface="DejaVu Sans"/>
              </a:rPr>
              <a:t>Glass-RPC</a:t>
            </a:r>
            <a:endParaRPr/>
          </a:p>
        </p:txBody>
      </p:sp>
      <p:sp>
        <p:nvSpPr>
          <p:cNvPr id="635" name="CustomShape 9"/>
          <p:cNvSpPr/>
          <p:nvPr/>
        </p:nvSpPr>
        <p:spPr>
          <a:xfrm>
            <a:off x="5418000" y="1592640"/>
            <a:ext cx="4325040" cy="1724040"/>
          </a:xfrm>
          <a:prstGeom prst="rect">
            <a:avLst/>
          </a:prstGeom>
          <a:solidFill>
            <a:srgbClr val="0d0d0d"/>
          </a:solidFill>
          <a:ln w="25560">
            <a:solidFill>
              <a:srgbClr val="000000"/>
            </a:solidFill>
            <a:round/>
          </a:ln>
        </p:spPr>
        <p:txBody>
          <a:bodyPr lIns="90000" rIns="90000" tIns="45000" bIns="45000" anchor="ctr"/>
          <a:p>
            <a:pPr algn="just">
              <a:lnSpc>
                <a:spcPct val="100000"/>
              </a:lnSpc>
            </a:pPr>
            <a:endParaRPr/>
          </a:p>
          <a:p>
            <a:pPr algn="just">
              <a:lnSpc>
                <a:spcPct val="100000"/>
              </a:lnSpc>
              <a:buFont typeface="StarSymbol"/>
              <a:buAutoNum type="arabicPeriod"/>
            </a:pPr>
            <a:r>
              <a:rPr b="1" lang="en-US" sz="1600">
                <a:solidFill>
                  <a:srgbClr val="00b050"/>
                </a:solidFill>
                <a:latin typeface="Calibri"/>
                <a:ea typeface="DejaVu Sans"/>
              </a:rPr>
              <a:t>Characterization of CMS RPCs</a:t>
            </a:r>
            <a:endParaRPr/>
          </a:p>
          <a:p>
            <a:pPr algn="just">
              <a:lnSpc>
                <a:spcPct val="100000"/>
              </a:lnSpc>
              <a:buFont typeface="StarSymbol"/>
              <a:buAutoNum type="arabicPeriod"/>
            </a:pPr>
            <a:r>
              <a:rPr b="1" lang="en-US" sz="1600">
                <a:solidFill>
                  <a:srgbClr val="c00000"/>
                </a:solidFill>
                <a:latin typeface="Calibri"/>
                <a:ea typeface="DejaVu Sans"/>
              </a:rPr>
              <a:t>Muon Tomography (400 ch electronics)</a:t>
            </a:r>
            <a:endParaRPr/>
          </a:p>
          <a:p>
            <a:pPr algn="just">
              <a:lnSpc>
                <a:spcPct val="100000"/>
              </a:lnSpc>
              <a:buFont typeface="StarSymbol"/>
              <a:buAutoNum type="arabicPeriod"/>
            </a:pPr>
            <a:r>
              <a:rPr b="1" lang="en-US" sz="1600">
                <a:solidFill>
                  <a:srgbClr val="00b050"/>
                </a:solidFill>
                <a:latin typeface="Calibri"/>
                <a:ea typeface="DejaVu Sans"/>
              </a:rPr>
              <a:t>Experiments for TSOs</a:t>
            </a:r>
            <a:endParaRPr/>
          </a:p>
          <a:p>
            <a:pPr algn="just">
              <a:lnSpc>
                <a:spcPct val="100000"/>
              </a:lnSpc>
              <a:buFont typeface="StarSymbol"/>
              <a:buAutoNum type="arabicPeriod"/>
            </a:pPr>
            <a:r>
              <a:rPr b="1" lang="en-US" sz="1600">
                <a:solidFill>
                  <a:srgbClr val="00b050"/>
                </a:solidFill>
                <a:latin typeface="Calibri"/>
                <a:ea typeface="DejaVu Sans"/>
              </a:rPr>
              <a:t>Project Trainees</a:t>
            </a:r>
            <a:endParaRPr/>
          </a:p>
          <a:p>
            <a:pPr algn="just">
              <a:lnSpc>
                <a:spcPct val="100000"/>
              </a:lnSpc>
            </a:pPr>
            <a:endParaRPr/>
          </a:p>
        </p:txBody>
      </p:sp>
      <p:sp>
        <p:nvSpPr>
          <p:cNvPr id="636" name="CustomShape 10"/>
          <p:cNvSpPr/>
          <p:nvPr/>
        </p:nvSpPr>
        <p:spPr>
          <a:xfrm>
            <a:off x="0" y="235440"/>
            <a:ext cx="9902160" cy="686520"/>
          </a:xfrm>
          <a:prstGeom prst="rect">
            <a:avLst/>
          </a:prstGeom>
          <a:noFill/>
          <a:ln>
            <a:noFill/>
          </a:ln>
        </p:spPr>
      </p:sp>
      <p:sp>
        <p:nvSpPr>
          <p:cNvPr id="637" name="CustomShape 11"/>
          <p:cNvSpPr/>
          <p:nvPr/>
        </p:nvSpPr>
        <p:spPr>
          <a:xfrm>
            <a:off x="0" y="-2160"/>
            <a:ext cx="9902160" cy="686520"/>
          </a:xfrm>
          <a:prstGeom prst="rect">
            <a:avLst/>
          </a:prstGeom>
          <a:solidFill>
            <a:srgbClr val="00213b"/>
          </a:solidFill>
          <a:ln>
            <a:noFill/>
          </a:ln>
        </p:spPr>
      </p:sp>
      <p:sp>
        <p:nvSpPr>
          <p:cNvPr id="638" name="CustomShape 12"/>
          <p:cNvSpPr/>
          <p:nvPr/>
        </p:nvSpPr>
        <p:spPr>
          <a:xfrm>
            <a:off x="181800" y="25920"/>
            <a:ext cx="9963000" cy="595440"/>
          </a:xfrm>
          <a:prstGeom prst="rect">
            <a:avLst/>
          </a:prstGeom>
          <a:noFill/>
          <a:ln>
            <a:noFill/>
          </a:ln>
        </p:spPr>
        <p:txBody>
          <a:bodyPr lIns="90000" rIns="90000" tIns="45000" bIns="45000"/>
          <a:p>
            <a:pPr algn="ctr">
              <a:lnSpc>
                <a:spcPct val="100000"/>
              </a:lnSpc>
            </a:pPr>
            <a:r>
              <a:rPr b="1" lang="en-US" sz="2000">
                <a:solidFill>
                  <a:srgbClr val="ffffff"/>
                </a:solidFill>
                <a:latin typeface="Calibri"/>
                <a:ea typeface="DejaVu Sans"/>
              </a:rPr>
              <a:t>Hodoscope at NPD-BARC </a:t>
            </a:r>
            <a:endParaRPr/>
          </a:p>
          <a:p>
            <a:pPr algn="ctr">
              <a:lnSpc>
                <a:spcPct val="100000"/>
              </a:lnSpc>
            </a:pPr>
            <a:r>
              <a:rPr b="1" lang="en-US" sz="2000">
                <a:solidFill>
                  <a:srgbClr val="ffffff"/>
                </a:solidFill>
                <a:latin typeface="Calibri"/>
                <a:ea typeface="DejaVu Sans"/>
              </a:rPr>
              <a:t>Characterisation of RPCs with Cosmic Muons</a:t>
            </a:r>
            <a:endParaRPr/>
          </a:p>
        </p:txBody>
      </p:sp>
      <p:sp>
        <p:nvSpPr>
          <p:cNvPr id="639" name="CustomShape 13"/>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19</a:t>
            </a:r>
            <a:endParaRPr/>
          </a:p>
        </p:txBody>
      </p:sp>
      <p:sp>
        <p:nvSpPr>
          <p:cNvPr id="640" name="Line 14"/>
          <p:cNvSpPr/>
          <p:nvPr/>
        </p:nvSpPr>
        <p:spPr>
          <a:xfrm>
            <a:off x="720" y="6544800"/>
            <a:ext cx="9907560" cy="38880"/>
          </a:xfrm>
          <a:prstGeom prst="line">
            <a:avLst/>
          </a:prstGeom>
          <a:ln>
            <a:solidFill>
              <a:srgbClr val="000000"/>
            </a:solidFill>
          </a:ln>
        </p:spPr>
      </p:sp>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2" presetSubtype="4">
                                  <p:stCondLst>
                                    <p:cond delay="0"/>
                                  </p:stCondLst>
                                  <p:childTnLst>
                                    <p:set>
                                      <p:cBhvr>
                                        <p:cTn id="42" dur="1" fill="hold">
                                          <p:stCondLst>
                                            <p:cond delay="0"/>
                                          </p:stCondLst>
                                        </p:cTn>
                                        <p:tgtEl>
                                          <p:spTgt spid="635"/>
                                        </p:tgtEl>
                                        <p:attrNameLst>
                                          <p:attrName>style.visibility</p:attrName>
                                        </p:attrNameLst>
                                      </p:cBhvr>
                                      <p:to>
                                        <p:strVal val="visible"/>
                                      </p:to>
                                    </p:set>
                                    <p:anim calcmode="lin" valueType="num">
                                      <p:cBhvr additive="repl">
                                        <p:cTn id="43" dur="500" fill="hold"/>
                                        <p:tgtEl>
                                          <p:spTgt spid="635"/>
                                        </p:tgtEl>
                                        <p:attrNameLst>
                                          <p:attrName>ppt_x</p:attrName>
                                        </p:attrNameLst>
                                      </p:cBhvr>
                                      <p:tavLst>
                                        <p:tav tm="0">
                                          <p:val>
                                            <p:strVal val="#ppt_x"/>
                                          </p:val>
                                        </p:tav>
                                        <p:tav tm="100000">
                                          <p:val>
                                            <p:strVal val="#ppt_x"/>
                                          </p:val>
                                        </p:tav>
                                      </p:tavLst>
                                    </p:anim>
                                    <p:anim calcmode="lin" valueType="num">
                                      <p:cBhvr additive="repl">
                                        <p:cTn id="44" dur="500" fill="hold"/>
                                        <p:tgtEl>
                                          <p:spTgt spid="6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CustomShape 1"/>
          <p:cNvSpPr/>
          <p:nvPr/>
        </p:nvSpPr>
        <p:spPr>
          <a:xfrm>
            <a:off x="0" y="0"/>
            <a:ext cx="9902160" cy="1005480"/>
          </a:xfrm>
          <a:prstGeom prst="rect">
            <a:avLst/>
          </a:prstGeom>
          <a:solidFill>
            <a:srgbClr val="00213b"/>
          </a:solidFill>
          <a:ln>
            <a:noFill/>
          </a:ln>
        </p:spPr>
      </p:sp>
      <p:sp>
        <p:nvSpPr>
          <p:cNvPr id="479" name="CustomShape 2"/>
          <p:cNvSpPr/>
          <p:nvPr/>
        </p:nvSpPr>
        <p:spPr>
          <a:xfrm>
            <a:off x="0" y="0"/>
            <a:ext cx="9902160" cy="1377000"/>
          </a:xfrm>
          <a:prstGeom prst="rect">
            <a:avLst/>
          </a:prstGeom>
          <a:noFill/>
          <a:ln>
            <a:noFill/>
          </a:ln>
        </p:spPr>
      </p:sp>
      <p:sp>
        <p:nvSpPr>
          <p:cNvPr id="480" name="CustomShape 3"/>
          <p:cNvSpPr/>
          <p:nvPr/>
        </p:nvSpPr>
        <p:spPr>
          <a:xfrm>
            <a:off x="309240" y="369360"/>
            <a:ext cx="4910760" cy="707400"/>
          </a:xfrm>
          <a:prstGeom prst="rect">
            <a:avLst/>
          </a:prstGeom>
          <a:noFill/>
          <a:ln>
            <a:noFill/>
          </a:ln>
        </p:spPr>
        <p:txBody>
          <a:bodyPr lIns="0" rIns="40680" tIns="0" bIns="0"/>
          <a:p>
            <a:pPr>
              <a:lnSpc>
                <a:spcPct val="100000"/>
              </a:lnSpc>
            </a:pPr>
            <a:r>
              <a:rPr b="1" lang="en-US" sz="2400">
                <a:solidFill>
                  <a:srgbClr val="ffffff"/>
                </a:solidFill>
                <a:latin typeface="Arial"/>
                <a:ea typeface="ヒラギノ角ゴ ProN W3"/>
              </a:rPr>
              <a:t>Work Done</a:t>
            </a:r>
            <a:endParaRPr/>
          </a:p>
          <a:p>
            <a:pPr algn="r">
              <a:lnSpc>
                <a:spcPct val="100000"/>
              </a:lnSpc>
            </a:pPr>
            <a:endParaRPr/>
          </a:p>
        </p:txBody>
      </p:sp>
      <p:sp>
        <p:nvSpPr>
          <p:cNvPr id="481" name="CustomShape 4"/>
          <p:cNvSpPr/>
          <p:nvPr/>
        </p:nvSpPr>
        <p:spPr>
          <a:xfrm>
            <a:off x="489240" y="1196640"/>
            <a:ext cx="8579160" cy="2588400"/>
          </a:xfrm>
          <a:prstGeom prst="rect">
            <a:avLst/>
          </a:prstGeom>
          <a:noFill/>
          <a:ln>
            <a:noFill/>
          </a:ln>
        </p:spPr>
        <p:txBody>
          <a:bodyPr lIns="0" rIns="40680" tIns="0" bIns="0"/>
          <a:p>
            <a:pPr>
              <a:lnSpc>
                <a:spcPct val="100000"/>
              </a:lnSpc>
            </a:pPr>
            <a:r>
              <a:rPr b="1" lang="en-US" sz="1600">
                <a:solidFill>
                  <a:srgbClr val="333399"/>
                </a:solidFill>
                <a:latin typeface="Arial"/>
                <a:ea typeface="ヒラギノ角ゴ ProN W3"/>
              </a:rPr>
              <a:t>Assembly of Resistive Plate Chamber.</a:t>
            </a:r>
            <a:endParaRPr/>
          </a:p>
          <a:p>
            <a:pPr>
              <a:lnSpc>
                <a:spcPct val="100000"/>
              </a:lnSpc>
            </a:pPr>
            <a:endParaRPr/>
          </a:p>
          <a:p>
            <a:pPr>
              <a:lnSpc>
                <a:spcPct val="100000"/>
              </a:lnSpc>
            </a:pPr>
            <a:r>
              <a:rPr b="1" lang="en-US" sz="1600">
                <a:solidFill>
                  <a:srgbClr val="333399"/>
                </a:solidFill>
                <a:latin typeface="Arial"/>
                <a:ea typeface="ヒラギノ角ゴ ProN W3"/>
              </a:rPr>
              <a:t>Data analysis of data collected from experimental setup.</a:t>
            </a:r>
            <a:endParaRPr/>
          </a:p>
          <a:p>
            <a:pPr>
              <a:lnSpc>
                <a:spcPct val="100000"/>
              </a:lnSpc>
            </a:pPr>
            <a:endParaRPr/>
          </a:p>
          <a:p>
            <a:pPr>
              <a:lnSpc>
                <a:spcPct val="100000"/>
              </a:lnSpc>
            </a:pPr>
            <a:r>
              <a:rPr b="1" lang="en-US" sz="1600">
                <a:solidFill>
                  <a:srgbClr val="333399"/>
                </a:solidFill>
                <a:latin typeface="Arial"/>
                <a:ea typeface="ヒラギノ角ゴ ProN W3"/>
              </a:rPr>
              <a:t>Preliminary track reconstruction using two RPCs.</a:t>
            </a:r>
            <a:endParaRPr/>
          </a:p>
          <a:p>
            <a:pPr>
              <a:lnSpc>
                <a:spcPct val="100000"/>
              </a:lnSpc>
            </a:pPr>
            <a:endParaRPr/>
          </a:p>
          <a:p>
            <a:pPr>
              <a:lnSpc>
                <a:spcPct val="100000"/>
              </a:lnSpc>
            </a:pPr>
            <a:r>
              <a:rPr b="1" lang="en-US" sz="1600">
                <a:solidFill>
                  <a:srgbClr val="333399"/>
                </a:solidFill>
                <a:latin typeface="Arial"/>
                <a:ea typeface="ヒラギノ角ゴ ProN W3"/>
              </a:rPr>
              <a:t>Geant4 Simulation of Cosmic rays muon tomography setup</a:t>
            </a:r>
            <a:endParaRPr/>
          </a:p>
          <a:p>
            <a:pPr>
              <a:lnSpc>
                <a:spcPct val="100000"/>
              </a:lnSpc>
            </a:pPr>
            <a:endParaRPr/>
          </a:p>
          <a:p>
            <a:pPr>
              <a:lnSpc>
                <a:spcPct val="100000"/>
              </a:lnSpc>
            </a:pPr>
            <a:r>
              <a:rPr b="1" lang="en-US" sz="1600">
                <a:solidFill>
                  <a:srgbClr val="333399"/>
                </a:solidFill>
                <a:latin typeface="Arial"/>
                <a:ea typeface="ヒラギノ角ゴ ProN W3"/>
              </a:rPr>
              <a:t>Performing the Simulation on different material to understand how scattering varies with Atomic Number (Z)</a:t>
            </a:r>
            <a:endParaRPr/>
          </a:p>
          <a:p>
            <a:pPr>
              <a:lnSpc>
                <a:spcPct val="100000"/>
              </a:lnSpc>
            </a:pPr>
            <a:endParaRPr/>
          </a:p>
          <a:p>
            <a:pPr>
              <a:lnSpc>
                <a:spcPct val="100000"/>
              </a:lnSpc>
            </a:pPr>
            <a:r>
              <a:rPr b="1" lang="en-US" sz="1600">
                <a:solidFill>
                  <a:srgbClr val="333399"/>
                </a:solidFill>
                <a:latin typeface="Arial"/>
                <a:ea typeface="ヒラギノ角ゴ ProN W3"/>
              </a:rPr>
              <a:t>Study the various existing reconstruction algorithm.</a:t>
            </a:r>
            <a:endParaRPr/>
          </a:p>
          <a:p>
            <a:pPr>
              <a:lnSpc>
                <a:spcPct val="100000"/>
              </a:lnSpc>
            </a:pPr>
            <a:endParaRPr/>
          </a:p>
          <a:p>
            <a:pPr>
              <a:lnSpc>
                <a:spcPct val="100000"/>
              </a:lnSpc>
            </a:pPr>
            <a:r>
              <a:rPr b="1" lang="en-US" sz="1600">
                <a:solidFill>
                  <a:srgbClr val="333399"/>
                </a:solidFill>
                <a:latin typeface="Arial"/>
                <a:ea typeface="ヒラギノ角ゴ ProN W3"/>
              </a:rPr>
              <a:t>Implementation of very preliminary version of Point of Closest Approach (PoCA) algorithm.</a:t>
            </a:r>
            <a:endParaRPr/>
          </a:p>
          <a:p>
            <a:pPr>
              <a:lnSpc>
                <a:spcPct val="100000"/>
              </a:lnSpc>
            </a:pPr>
            <a:endParaRPr/>
          </a:p>
          <a:p>
            <a:pPr>
              <a:lnSpc>
                <a:spcPct val="100000"/>
              </a:lnSpc>
            </a:pPr>
            <a:r>
              <a:rPr b="1" lang="en-US" sz="1600">
                <a:solidFill>
                  <a:srgbClr val="333399"/>
                </a:solidFill>
                <a:latin typeface="Arial"/>
                <a:ea typeface="ヒラギノ角ゴ ProN W3"/>
              </a:rPr>
              <a:t>Reconstruction using PoCA from Simulated data.</a:t>
            </a:r>
            <a:endParaRPr/>
          </a:p>
          <a:p>
            <a:pPr>
              <a:lnSpc>
                <a:spcPct val="100000"/>
              </a:lnSpc>
            </a:pPr>
            <a:endParaRPr/>
          </a:p>
        </p:txBody>
      </p:sp>
      <p:sp>
        <p:nvSpPr>
          <p:cNvPr id="482" name="CustomShape 5"/>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a:t>
            </a:r>
            <a:endParaRPr/>
          </a:p>
        </p:txBody>
      </p:sp>
      <p:sp>
        <p:nvSpPr>
          <p:cNvPr id="483" name="Line 6"/>
          <p:cNvSpPr/>
          <p:nvPr/>
        </p:nvSpPr>
        <p:spPr>
          <a:xfrm>
            <a:off x="1800" y="6544800"/>
            <a:ext cx="9907560" cy="38880"/>
          </a:xfrm>
          <a:prstGeom prst="line">
            <a:avLst/>
          </a:prstGeom>
          <a:ln>
            <a:solidFill>
              <a:srgbClr val="000000"/>
            </a:solidFill>
          </a:ln>
        </p:spPr>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1" name="CustomShape 1"/>
          <p:cNvSpPr/>
          <p:nvPr/>
        </p:nvSpPr>
        <p:spPr>
          <a:xfrm>
            <a:off x="-11160" y="6120"/>
            <a:ext cx="9914400" cy="991080"/>
          </a:xfrm>
          <a:prstGeom prst="rect">
            <a:avLst/>
          </a:prstGeom>
          <a:solidFill>
            <a:srgbClr val="00213b"/>
          </a:solidFill>
          <a:ln>
            <a:noFill/>
          </a:ln>
        </p:spPr>
      </p:sp>
      <p:sp>
        <p:nvSpPr>
          <p:cNvPr id="642" name="CustomShape 2"/>
          <p:cNvSpPr/>
          <p:nvPr/>
        </p:nvSpPr>
        <p:spPr>
          <a:xfrm>
            <a:off x="-11160" y="6120"/>
            <a:ext cx="9914400" cy="991080"/>
          </a:xfrm>
          <a:prstGeom prst="rect">
            <a:avLst/>
          </a:prstGeom>
          <a:noFill/>
          <a:ln>
            <a:noFill/>
          </a:ln>
        </p:spPr>
      </p:sp>
      <p:sp>
        <p:nvSpPr>
          <p:cNvPr id="643" name="CustomShape 3"/>
          <p:cNvSpPr/>
          <p:nvPr/>
        </p:nvSpPr>
        <p:spPr>
          <a:xfrm>
            <a:off x="275040" y="289800"/>
            <a:ext cx="9363600" cy="392760"/>
          </a:xfrm>
          <a:prstGeom prst="rect">
            <a:avLst/>
          </a:prstGeom>
          <a:noFill/>
          <a:ln>
            <a:noFill/>
          </a:ln>
        </p:spPr>
      </p:sp>
      <p:sp>
        <p:nvSpPr>
          <p:cNvPr id="644" name="CustomShape 4"/>
          <p:cNvSpPr/>
          <p:nvPr/>
        </p:nvSpPr>
        <p:spPr>
          <a:xfrm>
            <a:off x="111600" y="217800"/>
            <a:ext cx="9761760" cy="672840"/>
          </a:xfrm>
          <a:prstGeom prst="rect">
            <a:avLst/>
          </a:prstGeom>
          <a:noFill/>
          <a:ln>
            <a:noFill/>
          </a:ln>
        </p:spPr>
        <p:txBody>
          <a:bodyPr lIns="90000" rIns="90000" tIns="45000" bIns="45000"/>
          <a:p>
            <a:r>
              <a:rPr b="1" lang="en-US" sz="2400">
                <a:solidFill>
                  <a:srgbClr val="ffffff"/>
                </a:solidFill>
                <a:latin typeface="Arial"/>
                <a:ea typeface="DejaVu Sans"/>
              </a:rPr>
              <a:t>Publication on Hodoscope</a:t>
            </a:r>
            <a:endParaRPr/>
          </a:p>
        </p:txBody>
      </p:sp>
      <p:sp>
        <p:nvSpPr>
          <p:cNvPr id="645" name="CustomShape 5"/>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20</a:t>
            </a:r>
            <a:endParaRPr/>
          </a:p>
        </p:txBody>
      </p:sp>
      <p:sp>
        <p:nvSpPr>
          <p:cNvPr id="646" name="Line 6"/>
          <p:cNvSpPr/>
          <p:nvPr/>
        </p:nvSpPr>
        <p:spPr>
          <a:xfrm>
            <a:off x="720" y="6544800"/>
            <a:ext cx="9907560" cy="38880"/>
          </a:xfrm>
          <a:prstGeom prst="line">
            <a:avLst/>
          </a:prstGeom>
          <a:ln>
            <a:solidFill>
              <a:srgbClr val="000000"/>
            </a:solidFill>
          </a:ln>
        </p:spPr>
      </p:sp>
      <p:pic>
        <p:nvPicPr>
          <p:cNvPr id="647" name="" descr=""/>
          <p:cNvPicPr/>
          <p:nvPr/>
        </p:nvPicPr>
        <p:blipFill>
          <a:blip r:embed="rId1"/>
          <a:stretch>
            <a:fillRect/>
          </a:stretch>
        </p:blipFill>
        <p:spPr>
          <a:xfrm>
            <a:off x="182880" y="1280160"/>
            <a:ext cx="9417960" cy="484596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8" name="Picture 1" descr=""/>
          <p:cNvPicPr/>
          <p:nvPr/>
        </p:nvPicPr>
        <p:blipFill>
          <a:blip r:embed="rId1"/>
          <a:stretch>
            <a:fillRect/>
          </a:stretch>
        </p:blipFill>
        <p:spPr>
          <a:xfrm>
            <a:off x="38520" y="776880"/>
            <a:ext cx="3775320" cy="2611800"/>
          </a:xfrm>
          <a:prstGeom prst="rect">
            <a:avLst/>
          </a:prstGeom>
          <a:ln>
            <a:noFill/>
          </a:ln>
        </p:spPr>
      </p:pic>
      <p:sp>
        <p:nvSpPr>
          <p:cNvPr id="649" name="CustomShape 1"/>
          <p:cNvSpPr/>
          <p:nvPr/>
        </p:nvSpPr>
        <p:spPr>
          <a:xfrm>
            <a:off x="6471360" y="1620000"/>
            <a:ext cx="707400" cy="573120"/>
          </a:xfrm>
          <a:prstGeom prst="rect">
            <a:avLst/>
          </a:prstGeom>
          <a:noFill/>
          <a:ln>
            <a:noFill/>
          </a:ln>
        </p:spPr>
        <p:txBody>
          <a:bodyPr wrap="none" lIns="90000" rIns="90000" tIns="45000" bIns="45000"/>
          <a:p>
            <a:pPr algn="ctr">
              <a:lnSpc>
                <a:spcPct val="100000"/>
              </a:lnSpc>
            </a:pPr>
            <a:r>
              <a:rPr b="1" lang="en-US" sz="1600">
                <a:solidFill>
                  <a:srgbClr val="000000"/>
                </a:solidFill>
                <a:latin typeface="Calibri"/>
                <a:ea typeface="DejaVu Sans"/>
              </a:rPr>
              <a:t>FEB-A</a:t>
            </a:r>
            <a:endParaRPr/>
          </a:p>
          <a:p>
            <a:pPr algn="ctr">
              <a:lnSpc>
                <a:spcPct val="100000"/>
              </a:lnSpc>
            </a:pPr>
            <a:r>
              <a:rPr b="1" lang="en-US" sz="1600">
                <a:solidFill>
                  <a:srgbClr val="000000"/>
                </a:solidFill>
                <a:latin typeface="Calibri"/>
                <a:ea typeface="DejaVu Sans"/>
              </a:rPr>
              <a:t>B1, B2</a:t>
            </a:r>
            <a:endParaRPr/>
          </a:p>
        </p:txBody>
      </p:sp>
      <p:sp>
        <p:nvSpPr>
          <p:cNvPr id="650" name="CustomShape 2"/>
          <p:cNvSpPr/>
          <p:nvPr/>
        </p:nvSpPr>
        <p:spPr>
          <a:xfrm>
            <a:off x="3927600" y="2484360"/>
            <a:ext cx="725760" cy="573120"/>
          </a:xfrm>
          <a:prstGeom prst="rect">
            <a:avLst/>
          </a:prstGeom>
          <a:noFill/>
          <a:ln>
            <a:noFill/>
          </a:ln>
        </p:spPr>
        <p:txBody>
          <a:bodyPr wrap="none" lIns="90000" rIns="90000" tIns="45000" bIns="45000"/>
          <a:p>
            <a:pPr algn="ctr">
              <a:lnSpc>
                <a:spcPct val="100000"/>
              </a:lnSpc>
            </a:pPr>
            <a:r>
              <a:rPr b="1" lang="en-US" sz="1600">
                <a:solidFill>
                  <a:srgbClr val="000000"/>
                </a:solidFill>
                <a:latin typeface="Calibri"/>
                <a:ea typeface="DejaVu Sans"/>
              </a:rPr>
              <a:t>FEB-B</a:t>
            </a:r>
            <a:endParaRPr/>
          </a:p>
          <a:p>
            <a:pPr algn="ctr">
              <a:lnSpc>
                <a:spcPct val="100000"/>
              </a:lnSpc>
            </a:pPr>
            <a:r>
              <a:rPr b="1" lang="en-US" sz="1600">
                <a:solidFill>
                  <a:srgbClr val="000000"/>
                </a:solidFill>
                <a:latin typeface="Calibri"/>
                <a:ea typeface="DejaVu Sans"/>
              </a:rPr>
              <a:t>A1, A2</a:t>
            </a:r>
            <a:endParaRPr/>
          </a:p>
        </p:txBody>
      </p:sp>
      <p:sp>
        <p:nvSpPr>
          <p:cNvPr id="651" name="CustomShape 3"/>
          <p:cNvSpPr/>
          <p:nvPr/>
        </p:nvSpPr>
        <p:spPr>
          <a:xfrm>
            <a:off x="4118400" y="3933000"/>
            <a:ext cx="3533400" cy="2228040"/>
          </a:xfrm>
          <a:prstGeom prst="parallelogram">
            <a:avLst>
              <a:gd name="adj" fmla="val 13777"/>
            </a:avLst>
          </a:prstGeom>
          <a:solidFill>
            <a:srgbClr val="d9d9d9"/>
          </a:solidFill>
          <a:ln w="25560">
            <a:solidFill>
              <a:srgbClr val="808080"/>
            </a:solidFill>
            <a:round/>
          </a:ln>
        </p:spPr>
      </p:sp>
      <p:sp>
        <p:nvSpPr>
          <p:cNvPr id="652" name="CustomShape 4"/>
          <p:cNvSpPr/>
          <p:nvPr/>
        </p:nvSpPr>
        <p:spPr>
          <a:xfrm>
            <a:off x="4480200" y="3705120"/>
            <a:ext cx="3533400" cy="2228040"/>
          </a:xfrm>
          <a:prstGeom prst="parallelogram">
            <a:avLst>
              <a:gd name="adj" fmla="val 13777"/>
            </a:avLst>
          </a:prstGeom>
          <a:solidFill>
            <a:srgbClr val="c6d9f1"/>
          </a:solidFill>
          <a:ln w="25560">
            <a:solidFill>
              <a:srgbClr val="000000"/>
            </a:solidFill>
            <a:round/>
          </a:ln>
        </p:spPr>
      </p:sp>
      <p:sp>
        <p:nvSpPr>
          <p:cNvPr id="653" name="CustomShape 5"/>
          <p:cNvSpPr/>
          <p:nvPr/>
        </p:nvSpPr>
        <p:spPr>
          <a:xfrm>
            <a:off x="4843440" y="3417120"/>
            <a:ext cx="3533400" cy="2228040"/>
          </a:xfrm>
          <a:prstGeom prst="parallelogram">
            <a:avLst>
              <a:gd name="adj" fmla="val 13777"/>
            </a:avLst>
          </a:prstGeom>
          <a:solidFill>
            <a:srgbClr val="000000"/>
          </a:solidFill>
          <a:ln w="25560">
            <a:solidFill>
              <a:srgbClr val="000000"/>
            </a:solidFill>
            <a:round/>
          </a:ln>
        </p:spPr>
      </p:sp>
      <p:sp>
        <p:nvSpPr>
          <p:cNvPr id="654" name="CustomShape 6"/>
          <p:cNvSpPr/>
          <p:nvPr/>
        </p:nvSpPr>
        <p:spPr>
          <a:xfrm>
            <a:off x="7276680" y="5649480"/>
            <a:ext cx="192600" cy="66960"/>
          </a:xfrm>
          <a:prstGeom prst="rect">
            <a:avLst/>
          </a:prstGeom>
          <a:solidFill>
            <a:srgbClr val="ff0000"/>
          </a:solidFill>
          <a:ln w="25560">
            <a:solidFill>
              <a:srgbClr val="ff0000"/>
            </a:solidFill>
            <a:round/>
          </a:ln>
        </p:spPr>
      </p:sp>
      <p:sp>
        <p:nvSpPr>
          <p:cNvPr id="655" name="CustomShape 7"/>
          <p:cNvSpPr/>
          <p:nvPr/>
        </p:nvSpPr>
        <p:spPr>
          <a:xfrm>
            <a:off x="5623920" y="3273120"/>
            <a:ext cx="2901960" cy="99360"/>
          </a:xfrm>
          <a:prstGeom prst="parallelogram">
            <a:avLst>
              <a:gd name="adj" fmla="val 13777"/>
            </a:avLst>
          </a:prstGeom>
          <a:solidFill>
            <a:srgbClr val="e46c0a"/>
          </a:solidFill>
          <a:ln w="25560">
            <a:solidFill>
              <a:srgbClr val="e46c0a"/>
            </a:solidFill>
            <a:round/>
          </a:ln>
        </p:spPr>
      </p:sp>
      <p:sp>
        <p:nvSpPr>
          <p:cNvPr id="656" name="CustomShape 8"/>
          <p:cNvSpPr/>
          <p:nvPr/>
        </p:nvSpPr>
        <p:spPr>
          <a:xfrm>
            <a:off x="5604120" y="3417120"/>
            <a:ext cx="2901960" cy="99360"/>
          </a:xfrm>
          <a:prstGeom prst="parallelogram">
            <a:avLst>
              <a:gd name="adj" fmla="val 13777"/>
            </a:avLst>
          </a:prstGeom>
          <a:solidFill>
            <a:srgbClr val="e46c0a"/>
          </a:solidFill>
          <a:ln w="25560">
            <a:solidFill>
              <a:srgbClr val="e46c0a"/>
            </a:solidFill>
            <a:round/>
          </a:ln>
        </p:spPr>
      </p:sp>
      <p:sp>
        <p:nvSpPr>
          <p:cNvPr id="657" name="CustomShape 9"/>
          <p:cNvSpPr/>
          <p:nvPr/>
        </p:nvSpPr>
        <p:spPr>
          <a:xfrm>
            <a:off x="5546160" y="3569400"/>
            <a:ext cx="2901600" cy="99360"/>
          </a:xfrm>
          <a:prstGeom prst="parallelogram">
            <a:avLst>
              <a:gd name="adj" fmla="val 13777"/>
            </a:avLst>
          </a:prstGeom>
          <a:solidFill>
            <a:srgbClr val="e46c0a"/>
          </a:solidFill>
          <a:ln w="25560">
            <a:solidFill>
              <a:srgbClr val="e46c0a"/>
            </a:solidFill>
            <a:round/>
          </a:ln>
        </p:spPr>
      </p:sp>
      <p:sp>
        <p:nvSpPr>
          <p:cNvPr id="658" name="CustomShape 10"/>
          <p:cNvSpPr/>
          <p:nvPr/>
        </p:nvSpPr>
        <p:spPr>
          <a:xfrm>
            <a:off x="5526000" y="3745440"/>
            <a:ext cx="2901960" cy="99360"/>
          </a:xfrm>
          <a:prstGeom prst="parallelogram">
            <a:avLst>
              <a:gd name="adj" fmla="val 13777"/>
            </a:avLst>
          </a:prstGeom>
          <a:solidFill>
            <a:srgbClr val="e46c0a"/>
          </a:solidFill>
          <a:ln w="25560">
            <a:solidFill>
              <a:srgbClr val="e46c0a"/>
            </a:solidFill>
            <a:round/>
          </a:ln>
        </p:spPr>
      </p:sp>
      <p:sp>
        <p:nvSpPr>
          <p:cNvPr id="659" name="CustomShape 11"/>
          <p:cNvSpPr/>
          <p:nvPr/>
        </p:nvSpPr>
        <p:spPr>
          <a:xfrm>
            <a:off x="5448240" y="3921120"/>
            <a:ext cx="2901600" cy="99360"/>
          </a:xfrm>
          <a:prstGeom prst="parallelogram">
            <a:avLst>
              <a:gd name="adj" fmla="val 13777"/>
            </a:avLst>
          </a:prstGeom>
          <a:solidFill>
            <a:srgbClr val="e46c0a"/>
          </a:solidFill>
          <a:ln w="25560">
            <a:solidFill>
              <a:srgbClr val="e46c0a"/>
            </a:solidFill>
            <a:round/>
          </a:ln>
        </p:spPr>
      </p:sp>
      <p:sp>
        <p:nvSpPr>
          <p:cNvPr id="660" name="CustomShape 12"/>
          <p:cNvSpPr/>
          <p:nvPr/>
        </p:nvSpPr>
        <p:spPr>
          <a:xfrm>
            <a:off x="5389560" y="4105440"/>
            <a:ext cx="2901960" cy="99360"/>
          </a:xfrm>
          <a:prstGeom prst="parallelogram">
            <a:avLst>
              <a:gd name="adj" fmla="val 13777"/>
            </a:avLst>
          </a:prstGeom>
          <a:solidFill>
            <a:srgbClr val="e46c0a"/>
          </a:solidFill>
          <a:ln w="25560">
            <a:solidFill>
              <a:srgbClr val="e46c0a"/>
            </a:solidFill>
            <a:round/>
          </a:ln>
        </p:spPr>
      </p:sp>
      <p:sp>
        <p:nvSpPr>
          <p:cNvPr id="661" name="CustomShape 13"/>
          <p:cNvSpPr/>
          <p:nvPr/>
        </p:nvSpPr>
        <p:spPr>
          <a:xfrm>
            <a:off x="5370120" y="4281120"/>
            <a:ext cx="2901960" cy="99360"/>
          </a:xfrm>
          <a:prstGeom prst="parallelogram">
            <a:avLst>
              <a:gd name="adj" fmla="val 13777"/>
            </a:avLst>
          </a:prstGeom>
          <a:solidFill>
            <a:srgbClr val="e46c0a"/>
          </a:solidFill>
          <a:ln w="25560">
            <a:solidFill>
              <a:srgbClr val="e46c0a"/>
            </a:solidFill>
            <a:round/>
          </a:ln>
        </p:spPr>
      </p:sp>
      <p:sp>
        <p:nvSpPr>
          <p:cNvPr id="662" name="CustomShape 14"/>
          <p:cNvSpPr/>
          <p:nvPr/>
        </p:nvSpPr>
        <p:spPr>
          <a:xfrm>
            <a:off x="5311440" y="4465440"/>
            <a:ext cx="2901960" cy="99360"/>
          </a:xfrm>
          <a:prstGeom prst="parallelogram">
            <a:avLst>
              <a:gd name="adj" fmla="val 13777"/>
            </a:avLst>
          </a:prstGeom>
          <a:solidFill>
            <a:srgbClr val="e46c0a"/>
          </a:solidFill>
          <a:ln w="25560">
            <a:solidFill>
              <a:srgbClr val="e46c0a"/>
            </a:solidFill>
            <a:round/>
          </a:ln>
        </p:spPr>
      </p:sp>
      <p:sp>
        <p:nvSpPr>
          <p:cNvPr id="663" name="CustomShape 15"/>
          <p:cNvSpPr/>
          <p:nvPr/>
        </p:nvSpPr>
        <p:spPr>
          <a:xfrm>
            <a:off x="5292000" y="4641120"/>
            <a:ext cx="2901960" cy="99360"/>
          </a:xfrm>
          <a:prstGeom prst="parallelogram">
            <a:avLst>
              <a:gd name="adj" fmla="val 13777"/>
            </a:avLst>
          </a:prstGeom>
          <a:solidFill>
            <a:srgbClr val="e46c0a"/>
          </a:solidFill>
          <a:ln w="25560">
            <a:solidFill>
              <a:srgbClr val="e46c0a"/>
            </a:solidFill>
            <a:round/>
          </a:ln>
        </p:spPr>
      </p:sp>
      <p:sp>
        <p:nvSpPr>
          <p:cNvPr id="664" name="CustomShape 16"/>
          <p:cNvSpPr/>
          <p:nvPr/>
        </p:nvSpPr>
        <p:spPr>
          <a:xfrm>
            <a:off x="5213880" y="4825440"/>
            <a:ext cx="2901960" cy="99360"/>
          </a:xfrm>
          <a:prstGeom prst="parallelogram">
            <a:avLst>
              <a:gd name="adj" fmla="val 13777"/>
            </a:avLst>
          </a:prstGeom>
          <a:solidFill>
            <a:srgbClr val="e46c0a"/>
          </a:solidFill>
          <a:ln w="25560">
            <a:solidFill>
              <a:srgbClr val="e46c0a"/>
            </a:solidFill>
            <a:round/>
          </a:ln>
        </p:spPr>
      </p:sp>
      <p:sp>
        <p:nvSpPr>
          <p:cNvPr id="665" name="CustomShape 17"/>
          <p:cNvSpPr/>
          <p:nvPr/>
        </p:nvSpPr>
        <p:spPr>
          <a:xfrm>
            <a:off x="5213880" y="5001120"/>
            <a:ext cx="2901960" cy="99360"/>
          </a:xfrm>
          <a:prstGeom prst="parallelogram">
            <a:avLst>
              <a:gd name="adj" fmla="val 13777"/>
            </a:avLst>
          </a:prstGeom>
          <a:solidFill>
            <a:srgbClr val="e46c0a"/>
          </a:solidFill>
          <a:ln w="25560">
            <a:solidFill>
              <a:srgbClr val="e46c0a"/>
            </a:solidFill>
            <a:round/>
          </a:ln>
        </p:spPr>
      </p:sp>
      <p:sp>
        <p:nvSpPr>
          <p:cNvPr id="666" name="CustomShape 18"/>
          <p:cNvSpPr/>
          <p:nvPr/>
        </p:nvSpPr>
        <p:spPr>
          <a:xfrm>
            <a:off x="5136120" y="5185440"/>
            <a:ext cx="2901960" cy="99360"/>
          </a:xfrm>
          <a:prstGeom prst="parallelogram">
            <a:avLst>
              <a:gd name="adj" fmla="val 13777"/>
            </a:avLst>
          </a:prstGeom>
          <a:solidFill>
            <a:srgbClr val="e46c0a"/>
          </a:solidFill>
          <a:ln w="25560">
            <a:solidFill>
              <a:srgbClr val="e46c0a"/>
            </a:solidFill>
            <a:round/>
          </a:ln>
        </p:spPr>
      </p:sp>
      <p:sp>
        <p:nvSpPr>
          <p:cNvPr id="667" name="CustomShape 19"/>
          <p:cNvSpPr/>
          <p:nvPr/>
        </p:nvSpPr>
        <p:spPr>
          <a:xfrm>
            <a:off x="5082480" y="3201120"/>
            <a:ext cx="3533400" cy="2228040"/>
          </a:xfrm>
          <a:prstGeom prst="parallelogram">
            <a:avLst>
              <a:gd name="adj" fmla="val 13777"/>
            </a:avLst>
          </a:prstGeom>
          <a:solidFill>
            <a:srgbClr val="92d050"/>
          </a:solidFill>
          <a:ln w="25560">
            <a:solidFill>
              <a:srgbClr val="00b050"/>
            </a:solidFill>
            <a:round/>
          </a:ln>
        </p:spPr>
      </p:sp>
      <p:sp>
        <p:nvSpPr>
          <p:cNvPr id="668" name="CustomShape 20"/>
          <p:cNvSpPr/>
          <p:nvPr/>
        </p:nvSpPr>
        <p:spPr>
          <a:xfrm>
            <a:off x="5445720" y="2951640"/>
            <a:ext cx="3533400" cy="2228040"/>
          </a:xfrm>
          <a:prstGeom prst="parallelogram">
            <a:avLst>
              <a:gd name="adj" fmla="val 13777"/>
            </a:avLst>
          </a:prstGeom>
          <a:solidFill>
            <a:srgbClr val="92d050"/>
          </a:solidFill>
          <a:ln w="25560">
            <a:solidFill>
              <a:srgbClr val="00b050"/>
            </a:solidFill>
            <a:round/>
          </a:ln>
        </p:spPr>
      </p:sp>
      <p:sp>
        <p:nvSpPr>
          <p:cNvPr id="669" name="CustomShape 21"/>
          <p:cNvSpPr/>
          <p:nvPr/>
        </p:nvSpPr>
        <p:spPr>
          <a:xfrm>
            <a:off x="5575320" y="2985120"/>
            <a:ext cx="717120" cy="2194560"/>
          </a:xfrm>
          <a:prstGeom prst="parallelogram">
            <a:avLst>
              <a:gd name="adj" fmla="val 13777"/>
            </a:avLst>
          </a:prstGeom>
          <a:solidFill>
            <a:srgbClr val="e46c0a"/>
          </a:solidFill>
          <a:ln w="25560">
            <a:solidFill>
              <a:srgbClr val="e46c0a"/>
            </a:solidFill>
            <a:round/>
          </a:ln>
        </p:spPr>
      </p:sp>
      <p:sp>
        <p:nvSpPr>
          <p:cNvPr id="670" name="CustomShape 22"/>
          <p:cNvSpPr/>
          <p:nvPr/>
        </p:nvSpPr>
        <p:spPr>
          <a:xfrm>
            <a:off x="5789880" y="2985120"/>
            <a:ext cx="717120" cy="2194560"/>
          </a:xfrm>
          <a:prstGeom prst="parallelogram">
            <a:avLst>
              <a:gd name="adj" fmla="val 13777"/>
            </a:avLst>
          </a:prstGeom>
          <a:solidFill>
            <a:srgbClr val="e46c0a"/>
          </a:solidFill>
          <a:ln w="25560">
            <a:solidFill>
              <a:srgbClr val="e46c0a"/>
            </a:solidFill>
            <a:round/>
          </a:ln>
        </p:spPr>
      </p:sp>
      <p:sp>
        <p:nvSpPr>
          <p:cNvPr id="671" name="CustomShape 23"/>
          <p:cNvSpPr/>
          <p:nvPr/>
        </p:nvSpPr>
        <p:spPr>
          <a:xfrm>
            <a:off x="6023880" y="2985120"/>
            <a:ext cx="717120" cy="2194560"/>
          </a:xfrm>
          <a:prstGeom prst="parallelogram">
            <a:avLst>
              <a:gd name="adj" fmla="val 13777"/>
            </a:avLst>
          </a:prstGeom>
          <a:solidFill>
            <a:srgbClr val="e46c0a"/>
          </a:solidFill>
          <a:ln w="25560">
            <a:solidFill>
              <a:srgbClr val="e46c0a"/>
            </a:solidFill>
            <a:round/>
          </a:ln>
        </p:spPr>
      </p:sp>
      <p:sp>
        <p:nvSpPr>
          <p:cNvPr id="672" name="CustomShape 24"/>
          <p:cNvSpPr/>
          <p:nvPr/>
        </p:nvSpPr>
        <p:spPr>
          <a:xfrm>
            <a:off x="6257880" y="2985120"/>
            <a:ext cx="717120" cy="2194560"/>
          </a:xfrm>
          <a:prstGeom prst="parallelogram">
            <a:avLst>
              <a:gd name="adj" fmla="val 13777"/>
            </a:avLst>
          </a:prstGeom>
          <a:solidFill>
            <a:srgbClr val="e46c0a"/>
          </a:solidFill>
          <a:ln w="25560">
            <a:solidFill>
              <a:srgbClr val="e46c0a"/>
            </a:solidFill>
            <a:round/>
          </a:ln>
        </p:spPr>
      </p:sp>
      <p:sp>
        <p:nvSpPr>
          <p:cNvPr id="673" name="CustomShape 25"/>
          <p:cNvSpPr/>
          <p:nvPr/>
        </p:nvSpPr>
        <p:spPr>
          <a:xfrm>
            <a:off x="6492240" y="2985120"/>
            <a:ext cx="717120" cy="2194560"/>
          </a:xfrm>
          <a:prstGeom prst="parallelogram">
            <a:avLst>
              <a:gd name="adj" fmla="val 13777"/>
            </a:avLst>
          </a:prstGeom>
          <a:solidFill>
            <a:srgbClr val="e46c0a"/>
          </a:solidFill>
          <a:ln w="25560">
            <a:solidFill>
              <a:srgbClr val="e46c0a"/>
            </a:solidFill>
            <a:round/>
          </a:ln>
        </p:spPr>
      </p:sp>
      <p:sp>
        <p:nvSpPr>
          <p:cNvPr id="674" name="CustomShape 26"/>
          <p:cNvSpPr/>
          <p:nvPr/>
        </p:nvSpPr>
        <p:spPr>
          <a:xfrm>
            <a:off x="6726240" y="2985120"/>
            <a:ext cx="717120" cy="2194560"/>
          </a:xfrm>
          <a:prstGeom prst="parallelogram">
            <a:avLst>
              <a:gd name="adj" fmla="val 13777"/>
            </a:avLst>
          </a:prstGeom>
          <a:solidFill>
            <a:srgbClr val="e46c0a"/>
          </a:solidFill>
          <a:ln w="25560">
            <a:solidFill>
              <a:srgbClr val="e46c0a"/>
            </a:solidFill>
            <a:round/>
          </a:ln>
        </p:spPr>
      </p:sp>
      <p:sp>
        <p:nvSpPr>
          <p:cNvPr id="675" name="CustomShape 27"/>
          <p:cNvSpPr/>
          <p:nvPr/>
        </p:nvSpPr>
        <p:spPr>
          <a:xfrm>
            <a:off x="6960240" y="2985120"/>
            <a:ext cx="717120" cy="2194560"/>
          </a:xfrm>
          <a:prstGeom prst="parallelogram">
            <a:avLst>
              <a:gd name="adj" fmla="val 13777"/>
            </a:avLst>
          </a:prstGeom>
          <a:solidFill>
            <a:srgbClr val="e46c0a"/>
          </a:solidFill>
          <a:ln w="25560">
            <a:solidFill>
              <a:srgbClr val="e46c0a"/>
            </a:solidFill>
            <a:round/>
          </a:ln>
        </p:spPr>
      </p:sp>
      <p:sp>
        <p:nvSpPr>
          <p:cNvPr id="676" name="CustomShape 28"/>
          <p:cNvSpPr/>
          <p:nvPr/>
        </p:nvSpPr>
        <p:spPr>
          <a:xfrm>
            <a:off x="7194240" y="2985120"/>
            <a:ext cx="717480" cy="2194560"/>
          </a:xfrm>
          <a:prstGeom prst="parallelogram">
            <a:avLst>
              <a:gd name="adj" fmla="val 13777"/>
            </a:avLst>
          </a:prstGeom>
          <a:solidFill>
            <a:srgbClr val="e46c0a"/>
          </a:solidFill>
          <a:ln w="25560">
            <a:solidFill>
              <a:srgbClr val="e46c0a"/>
            </a:solidFill>
            <a:round/>
          </a:ln>
        </p:spPr>
      </p:sp>
      <p:sp>
        <p:nvSpPr>
          <p:cNvPr id="677" name="CustomShape 29"/>
          <p:cNvSpPr/>
          <p:nvPr/>
        </p:nvSpPr>
        <p:spPr>
          <a:xfrm>
            <a:off x="7428240" y="2985120"/>
            <a:ext cx="717480" cy="2194560"/>
          </a:xfrm>
          <a:prstGeom prst="parallelogram">
            <a:avLst>
              <a:gd name="adj" fmla="val 13777"/>
            </a:avLst>
          </a:prstGeom>
          <a:solidFill>
            <a:srgbClr val="e46c0a"/>
          </a:solidFill>
          <a:ln w="25560">
            <a:solidFill>
              <a:srgbClr val="e46c0a"/>
            </a:solidFill>
            <a:round/>
          </a:ln>
        </p:spPr>
      </p:sp>
      <p:sp>
        <p:nvSpPr>
          <p:cNvPr id="678" name="CustomShape 30"/>
          <p:cNvSpPr/>
          <p:nvPr/>
        </p:nvSpPr>
        <p:spPr>
          <a:xfrm>
            <a:off x="7662240" y="2985120"/>
            <a:ext cx="717480" cy="2194560"/>
          </a:xfrm>
          <a:prstGeom prst="parallelogram">
            <a:avLst>
              <a:gd name="adj" fmla="val 13777"/>
            </a:avLst>
          </a:prstGeom>
          <a:solidFill>
            <a:srgbClr val="e46c0a"/>
          </a:solidFill>
          <a:ln w="25560">
            <a:solidFill>
              <a:srgbClr val="e46c0a"/>
            </a:solidFill>
            <a:round/>
          </a:ln>
        </p:spPr>
      </p:sp>
      <p:sp>
        <p:nvSpPr>
          <p:cNvPr id="679" name="CustomShape 31"/>
          <p:cNvSpPr/>
          <p:nvPr/>
        </p:nvSpPr>
        <p:spPr>
          <a:xfrm>
            <a:off x="7896240" y="2985120"/>
            <a:ext cx="717480" cy="2194560"/>
          </a:xfrm>
          <a:prstGeom prst="parallelogram">
            <a:avLst>
              <a:gd name="adj" fmla="val 13777"/>
            </a:avLst>
          </a:prstGeom>
          <a:solidFill>
            <a:srgbClr val="e46c0a"/>
          </a:solidFill>
          <a:ln w="25560">
            <a:solidFill>
              <a:srgbClr val="e46c0a"/>
            </a:solidFill>
            <a:round/>
          </a:ln>
        </p:spPr>
      </p:sp>
      <p:sp>
        <p:nvSpPr>
          <p:cNvPr id="680" name="CustomShape 32"/>
          <p:cNvSpPr/>
          <p:nvPr/>
        </p:nvSpPr>
        <p:spPr>
          <a:xfrm>
            <a:off x="8150040" y="2985120"/>
            <a:ext cx="717120" cy="2194560"/>
          </a:xfrm>
          <a:prstGeom prst="parallelogram">
            <a:avLst>
              <a:gd name="adj" fmla="val 13777"/>
            </a:avLst>
          </a:prstGeom>
          <a:solidFill>
            <a:srgbClr val="e46c0a"/>
          </a:solidFill>
          <a:ln w="25560">
            <a:solidFill>
              <a:srgbClr val="e46c0a"/>
            </a:solidFill>
            <a:round/>
          </a:ln>
        </p:spPr>
      </p:sp>
      <p:sp>
        <p:nvSpPr>
          <p:cNvPr id="681" name="CustomShape 33"/>
          <p:cNvSpPr/>
          <p:nvPr/>
        </p:nvSpPr>
        <p:spPr>
          <a:xfrm>
            <a:off x="5835960" y="2769120"/>
            <a:ext cx="3533040" cy="2228040"/>
          </a:xfrm>
          <a:prstGeom prst="parallelogram">
            <a:avLst>
              <a:gd name="adj" fmla="val 13777"/>
            </a:avLst>
          </a:prstGeom>
          <a:solidFill>
            <a:srgbClr val="000000"/>
          </a:solidFill>
          <a:ln w="25560">
            <a:solidFill>
              <a:srgbClr val="000000"/>
            </a:solidFill>
            <a:round/>
          </a:ln>
        </p:spPr>
      </p:sp>
      <p:sp>
        <p:nvSpPr>
          <p:cNvPr id="682" name="CustomShape 34"/>
          <p:cNvSpPr/>
          <p:nvPr/>
        </p:nvSpPr>
        <p:spPr>
          <a:xfrm>
            <a:off x="8620200" y="4797720"/>
            <a:ext cx="192600" cy="66960"/>
          </a:xfrm>
          <a:prstGeom prst="rect">
            <a:avLst/>
          </a:prstGeom>
          <a:solidFill>
            <a:srgbClr val="ff0000"/>
          </a:solidFill>
          <a:ln w="25560">
            <a:solidFill>
              <a:srgbClr val="ff0000"/>
            </a:solidFill>
            <a:round/>
          </a:ln>
        </p:spPr>
      </p:sp>
      <p:sp>
        <p:nvSpPr>
          <p:cNvPr id="683" name="CustomShape 35"/>
          <p:cNvSpPr/>
          <p:nvPr/>
        </p:nvSpPr>
        <p:spPr>
          <a:xfrm>
            <a:off x="6252840" y="2481120"/>
            <a:ext cx="3533400" cy="2228040"/>
          </a:xfrm>
          <a:prstGeom prst="parallelogram">
            <a:avLst>
              <a:gd name="adj" fmla="val 13777"/>
            </a:avLst>
          </a:prstGeom>
          <a:solidFill>
            <a:srgbClr val="d9d9d9"/>
          </a:solidFill>
          <a:ln w="25560">
            <a:solidFill>
              <a:srgbClr val="808080"/>
            </a:solidFill>
            <a:round/>
          </a:ln>
        </p:spPr>
      </p:sp>
      <p:sp>
        <p:nvSpPr>
          <p:cNvPr id="684" name="CustomShape 36"/>
          <p:cNvSpPr/>
          <p:nvPr/>
        </p:nvSpPr>
        <p:spPr>
          <a:xfrm>
            <a:off x="4843440" y="3520800"/>
            <a:ext cx="600120" cy="360"/>
          </a:xfrm>
          <a:prstGeom prst="straightConnector1">
            <a:avLst/>
          </a:prstGeom>
          <a:noFill/>
          <a:ln w="38160">
            <a:solidFill>
              <a:srgbClr val="000000"/>
            </a:solidFill>
            <a:round/>
            <a:tailEnd len="med" type="arrow" w="med"/>
          </a:ln>
        </p:spPr>
      </p:sp>
      <p:sp>
        <p:nvSpPr>
          <p:cNvPr id="685" name="CustomShape 37"/>
          <p:cNvSpPr/>
          <p:nvPr/>
        </p:nvSpPr>
        <p:spPr>
          <a:xfrm flipH="1">
            <a:off x="5785200" y="2863800"/>
            <a:ext cx="638280" cy="360"/>
          </a:xfrm>
          <a:prstGeom prst="straightConnector1">
            <a:avLst/>
          </a:prstGeom>
          <a:noFill/>
          <a:ln w="38160">
            <a:solidFill>
              <a:srgbClr val="000000"/>
            </a:solidFill>
            <a:round/>
            <a:tailEnd len="med" type="arrow" w="med"/>
          </a:ln>
        </p:spPr>
      </p:sp>
      <p:sp>
        <p:nvSpPr>
          <p:cNvPr id="686" name="CustomShape 38"/>
          <p:cNvSpPr/>
          <p:nvPr/>
        </p:nvSpPr>
        <p:spPr>
          <a:xfrm>
            <a:off x="6232320" y="1634040"/>
            <a:ext cx="181440" cy="1338840"/>
          </a:xfrm>
          <a:prstGeom prst="rect">
            <a:avLst/>
          </a:prstGeom>
          <a:noFill/>
          <a:ln w="25560">
            <a:solidFill>
              <a:srgbClr val="e46c0a"/>
            </a:solidFill>
            <a:round/>
          </a:ln>
        </p:spPr>
      </p:sp>
      <p:sp>
        <p:nvSpPr>
          <p:cNvPr id="687" name="CustomShape 39"/>
          <p:cNvSpPr/>
          <p:nvPr/>
        </p:nvSpPr>
        <p:spPr>
          <a:xfrm>
            <a:off x="4137480" y="3072240"/>
            <a:ext cx="1234080" cy="1110240"/>
          </a:xfrm>
          <a:prstGeom prst="rect">
            <a:avLst/>
          </a:prstGeom>
          <a:noFill/>
          <a:ln w="25560">
            <a:solidFill>
              <a:srgbClr val="e46c0a"/>
            </a:solidFill>
            <a:round/>
          </a:ln>
        </p:spPr>
      </p:sp>
      <p:sp>
        <p:nvSpPr>
          <p:cNvPr id="688" name="CustomShape 40"/>
          <p:cNvSpPr/>
          <p:nvPr/>
        </p:nvSpPr>
        <p:spPr>
          <a:xfrm>
            <a:off x="4391640" y="3228120"/>
            <a:ext cx="556560" cy="573120"/>
          </a:xfrm>
          <a:prstGeom prst="rect">
            <a:avLst/>
          </a:prstGeom>
          <a:noFill/>
          <a:ln>
            <a:noFill/>
          </a:ln>
        </p:spPr>
        <p:txBody>
          <a:bodyPr wrap="none" lIns="90000" rIns="90000" tIns="45000" bIns="45000"/>
          <a:p>
            <a:pPr algn="ctr">
              <a:lnSpc>
                <a:spcPct val="100000"/>
              </a:lnSpc>
            </a:pPr>
            <a:r>
              <a:rPr b="1" lang="en-US" sz="1600">
                <a:solidFill>
                  <a:srgbClr val="000000"/>
                </a:solidFill>
                <a:latin typeface="Calibri"/>
                <a:ea typeface="DejaVu Sans"/>
              </a:rPr>
              <a:t>gas</a:t>
            </a:r>
            <a:endParaRPr/>
          </a:p>
          <a:p>
            <a:pPr algn="ctr">
              <a:lnSpc>
                <a:spcPct val="100000"/>
              </a:lnSpc>
            </a:pPr>
            <a:r>
              <a:rPr b="1" lang="en-US" sz="1600">
                <a:solidFill>
                  <a:srgbClr val="000000"/>
                </a:solidFill>
                <a:latin typeface="Calibri"/>
                <a:ea typeface="DejaVu Sans"/>
              </a:rPr>
              <a:t>inlet</a:t>
            </a:r>
            <a:endParaRPr/>
          </a:p>
        </p:txBody>
      </p:sp>
      <p:sp>
        <p:nvSpPr>
          <p:cNvPr id="689" name="CustomShape 41"/>
          <p:cNvSpPr/>
          <p:nvPr/>
        </p:nvSpPr>
        <p:spPr>
          <a:xfrm>
            <a:off x="5280840" y="2571120"/>
            <a:ext cx="686160" cy="573120"/>
          </a:xfrm>
          <a:prstGeom prst="rect">
            <a:avLst/>
          </a:prstGeom>
          <a:noFill/>
          <a:ln>
            <a:noFill/>
          </a:ln>
        </p:spPr>
        <p:txBody>
          <a:bodyPr wrap="none" lIns="90000" rIns="90000" tIns="45000" bIns="45000"/>
          <a:p>
            <a:pPr algn="ctr">
              <a:lnSpc>
                <a:spcPct val="100000"/>
              </a:lnSpc>
            </a:pPr>
            <a:r>
              <a:rPr b="1" lang="en-US" sz="1600">
                <a:solidFill>
                  <a:srgbClr val="000000"/>
                </a:solidFill>
                <a:latin typeface="Calibri"/>
                <a:ea typeface="DejaVu Sans"/>
              </a:rPr>
              <a:t>gas</a:t>
            </a:r>
            <a:endParaRPr/>
          </a:p>
          <a:p>
            <a:pPr algn="ctr">
              <a:lnSpc>
                <a:spcPct val="100000"/>
              </a:lnSpc>
            </a:pPr>
            <a:r>
              <a:rPr b="1" lang="en-US" sz="1600">
                <a:solidFill>
                  <a:srgbClr val="000000"/>
                </a:solidFill>
                <a:latin typeface="Calibri"/>
                <a:ea typeface="DejaVu Sans"/>
              </a:rPr>
              <a:t>outlet</a:t>
            </a:r>
            <a:endParaRPr/>
          </a:p>
        </p:txBody>
      </p:sp>
      <p:sp>
        <p:nvSpPr>
          <p:cNvPr id="690" name="CustomShape 42"/>
          <p:cNvSpPr/>
          <p:nvPr/>
        </p:nvSpPr>
        <p:spPr>
          <a:xfrm>
            <a:off x="7811280" y="4922640"/>
            <a:ext cx="1172160" cy="662400"/>
          </a:xfrm>
          <a:prstGeom prst="rect">
            <a:avLst/>
          </a:prstGeom>
          <a:noFill/>
          <a:ln w="25560">
            <a:solidFill>
              <a:srgbClr val="000000"/>
            </a:solidFill>
            <a:round/>
          </a:ln>
        </p:spPr>
      </p:sp>
      <p:sp>
        <p:nvSpPr>
          <p:cNvPr id="691" name="CustomShape 43"/>
          <p:cNvSpPr/>
          <p:nvPr/>
        </p:nvSpPr>
        <p:spPr>
          <a:xfrm>
            <a:off x="8962560" y="5076360"/>
            <a:ext cx="744120" cy="573120"/>
          </a:xfrm>
          <a:prstGeom prst="rect">
            <a:avLst/>
          </a:prstGeom>
          <a:noFill/>
          <a:ln>
            <a:noFill/>
          </a:ln>
        </p:spPr>
        <p:txBody>
          <a:bodyPr wrap="none" lIns="90000" rIns="90000" tIns="45000" bIns="45000"/>
          <a:p>
            <a:pPr algn="ctr">
              <a:lnSpc>
                <a:spcPct val="100000"/>
              </a:lnSpc>
            </a:pPr>
            <a:r>
              <a:rPr b="1" lang="en-US" sz="1600">
                <a:solidFill>
                  <a:srgbClr val="000000"/>
                </a:solidFill>
                <a:latin typeface="Calibri"/>
                <a:ea typeface="DejaVu Sans"/>
              </a:rPr>
              <a:t>gas</a:t>
            </a:r>
            <a:endParaRPr/>
          </a:p>
          <a:p>
            <a:pPr algn="ctr">
              <a:lnSpc>
                <a:spcPct val="100000"/>
              </a:lnSpc>
            </a:pPr>
            <a:r>
              <a:rPr b="1" lang="en-US" sz="1600">
                <a:solidFill>
                  <a:srgbClr val="000000"/>
                </a:solidFill>
                <a:latin typeface="Calibri"/>
                <a:ea typeface="DejaVu Sans"/>
              </a:rPr>
              <a:t>U tube</a:t>
            </a:r>
            <a:endParaRPr/>
          </a:p>
        </p:txBody>
      </p:sp>
      <p:sp>
        <p:nvSpPr>
          <p:cNvPr id="692" name="CustomShape 44"/>
          <p:cNvSpPr/>
          <p:nvPr/>
        </p:nvSpPr>
        <p:spPr>
          <a:xfrm>
            <a:off x="7247160" y="5949360"/>
            <a:ext cx="620640" cy="573120"/>
          </a:xfrm>
          <a:prstGeom prst="rect">
            <a:avLst/>
          </a:prstGeom>
          <a:noFill/>
          <a:ln>
            <a:noFill/>
          </a:ln>
        </p:spPr>
        <p:txBody>
          <a:bodyPr wrap="none" lIns="90000" rIns="90000" tIns="45000" bIns="45000"/>
          <a:p>
            <a:pPr algn="ctr">
              <a:lnSpc>
                <a:spcPct val="100000"/>
              </a:lnSpc>
            </a:pPr>
            <a:r>
              <a:rPr b="1" lang="en-US" sz="1600">
                <a:solidFill>
                  <a:srgbClr val="ff0000"/>
                </a:solidFill>
                <a:latin typeface="Calibri"/>
                <a:ea typeface="DejaVu Sans"/>
              </a:rPr>
              <a:t>HV </a:t>
            </a:r>
            <a:endParaRPr/>
          </a:p>
          <a:p>
            <a:pPr algn="ctr">
              <a:lnSpc>
                <a:spcPct val="100000"/>
              </a:lnSpc>
            </a:pPr>
            <a:r>
              <a:rPr b="1" lang="en-US" sz="1600">
                <a:solidFill>
                  <a:srgbClr val="ff0000"/>
                </a:solidFill>
                <a:latin typeface="Calibri"/>
                <a:ea typeface="DejaVu Sans"/>
              </a:rPr>
              <a:t>point</a:t>
            </a:r>
            <a:endParaRPr/>
          </a:p>
        </p:txBody>
      </p:sp>
      <p:sp>
        <p:nvSpPr>
          <p:cNvPr id="693" name="CustomShape 45"/>
          <p:cNvSpPr/>
          <p:nvPr/>
        </p:nvSpPr>
        <p:spPr>
          <a:xfrm>
            <a:off x="9275400" y="4509000"/>
            <a:ext cx="620640" cy="573120"/>
          </a:xfrm>
          <a:prstGeom prst="rect">
            <a:avLst/>
          </a:prstGeom>
          <a:noFill/>
          <a:ln>
            <a:noFill/>
          </a:ln>
        </p:spPr>
        <p:txBody>
          <a:bodyPr wrap="none" lIns="90000" rIns="90000" tIns="45000" bIns="45000"/>
          <a:p>
            <a:pPr algn="ctr">
              <a:lnSpc>
                <a:spcPct val="100000"/>
              </a:lnSpc>
            </a:pPr>
            <a:r>
              <a:rPr b="1" lang="en-US" sz="1600">
                <a:solidFill>
                  <a:srgbClr val="ff0000"/>
                </a:solidFill>
                <a:latin typeface="Calibri"/>
                <a:ea typeface="DejaVu Sans"/>
              </a:rPr>
              <a:t>HV </a:t>
            </a:r>
            <a:endParaRPr/>
          </a:p>
          <a:p>
            <a:pPr algn="ctr">
              <a:lnSpc>
                <a:spcPct val="100000"/>
              </a:lnSpc>
            </a:pPr>
            <a:r>
              <a:rPr b="1" lang="en-US" sz="1600">
                <a:solidFill>
                  <a:srgbClr val="ff0000"/>
                </a:solidFill>
                <a:latin typeface="Calibri"/>
                <a:ea typeface="DejaVu Sans"/>
              </a:rPr>
              <a:t>point</a:t>
            </a:r>
            <a:endParaRPr/>
          </a:p>
        </p:txBody>
      </p:sp>
      <p:sp>
        <p:nvSpPr>
          <p:cNvPr id="694" name="CustomShape 46"/>
          <p:cNvSpPr/>
          <p:nvPr/>
        </p:nvSpPr>
        <p:spPr>
          <a:xfrm>
            <a:off x="4911480" y="5398560"/>
            <a:ext cx="1545840" cy="329760"/>
          </a:xfrm>
          <a:prstGeom prst="rect">
            <a:avLst/>
          </a:prstGeom>
          <a:noFill/>
          <a:ln>
            <a:noFill/>
          </a:ln>
        </p:spPr>
        <p:txBody>
          <a:bodyPr wrap="none" lIns="90000" rIns="90000" tIns="45000" bIns="45000"/>
          <a:p>
            <a:pPr algn="ctr">
              <a:lnSpc>
                <a:spcPct val="100000"/>
              </a:lnSpc>
            </a:pPr>
            <a:r>
              <a:rPr b="1" lang="en-US" sz="1600">
                <a:solidFill>
                  <a:srgbClr val="ffffff"/>
                </a:solidFill>
                <a:latin typeface="Calibri"/>
                <a:ea typeface="DejaVu Sans"/>
              </a:rPr>
              <a:t>Bottom Gas Gap</a:t>
            </a:r>
            <a:endParaRPr/>
          </a:p>
        </p:txBody>
      </p:sp>
      <p:sp>
        <p:nvSpPr>
          <p:cNvPr id="695" name="CustomShape 47"/>
          <p:cNvSpPr/>
          <p:nvPr/>
        </p:nvSpPr>
        <p:spPr>
          <a:xfrm>
            <a:off x="5891760" y="4740120"/>
            <a:ext cx="1217880" cy="329760"/>
          </a:xfrm>
          <a:prstGeom prst="rect">
            <a:avLst/>
          </a:prstGeom>
          <a:noFill/>
          <a:ln>
            <a:noFill/>
          </a:ln>
        </p:spPr>
        <p:txBody>
          <a:bodyPr wrap="none" lIns="90000" rIns="90000" tIns="45000" bIns="45000"/>
          <a:p>
            <a:pPr algn="ctr">
              <a:lnSpc>
                <a:spcPct val="100000"/>
              </a:lnSpc>
            </a:pPr>
            <a:r>
              <a:rPr b="1" lang="en-US" sz="1600">
                <a:solidFill>
                  <a:srgbClr val="ffffff"/>
                </a:solidFill>
                <a:latin typeface="Calibri"/>
                <a:ea typeface="DejaVu Sans"/>
              </a:rPr>
              <a:t>Top Gas Gap</a:t>
            </a:r>
            <a:endParaRPr/>
          </a:p>
        </p:txBody>
      </p:sp>
      <p:pic>
        <p:nvPicPr>
          <p:cNvPr id="696" name="Picture 26" descr=""/>
          <p:cNvPicPr/>
          <p:nvPr/>
        </p:nvPicPr>
        <p:blipFill>
          <a:blip r:embed="rId2"/>
          <a:stretch>
            <a:fillRect/>
          </a:stretch>
        </p:blipFill>
        <p:spPr>
          <a:xfrm>
            <a:off x="51840" y="3573000"/>
            <a:ext cx="3772800" cy="2610360"/>
          </a:xfrm>
          <a:prstGeom prst="rect">
            <a:avLst/>
          </a:prstGeom>
          <a:ln>
            <a:noFill/>
          </a:ln>
        </p:spPr>
      </p:pic>
      <p:sp>
        <p:nvSpPr>
          <p:cNvPr id="697" name="CustomShape 48"/>
          <p:cNvSpPr/>
          <p:nvPr/>
        </p:nvSpPr>
        <p:spPr>
          <a:xfrm>
            <a:off x="4491720" y="1052640"/>
            <a:ext cx="4718520" cy="480240"/>
          </a:xfrm>
          <a:prstGeom prst="leftArrow">
            <a:avLst>
              <a:gd name="adj1" fmla="val 50000"/>
              <a:gd name="adj2" fmla="val 50000"/>
            </a:avLst>
          </a:prstGeom>
          <a:solidFill>
            <a:srgbClr val="0000ff"/>
          </a:solidFill>
          <a:ln w="25560">
            <a:solidFill>
              <a:srgbClr val="0000ff"/>
            </a:solidFill>
            <a:round/>
          </a:ln>
        </p:spPr>
        <p:txBody>
          <a:bodyPr lIns="90000" rIns="90000" tIns="45000" bIns="45000" anchor="ctr"/>
          <a:p>
            <a:pPr algn="ctr">
              <a:lnSpc>
                <a:spcPct val="100000"/>
              </a:lnSpc>
            </a:pPr>
            <a:r>
              <a:rPr b="1" lang="en-US">
                <a:solidFill>
                  <a:srgbClr val="ffffff"/>
                </a:solidFill>
                <a:latin typeface="Calibri"/>
                <a:ea typeface="DejaVu Sans"/>
              </a:rPr>
              <a:t>Direction of insertion of RPC in Hodoscope</a:t>
            </a:r>
            <a:endParaRPr/>
          </a:p>
        </p:txBody>
      </p:sp>
      <p:sp>
        <p:nvSpPr>
          <p:cNvPr id="698" name="CustomShape 49"/>
          <p:cNvSpPr/>
          <p:nvPr/>
        </p:nvSpPr>
        <p:spPr>
          <a:xfrm>
            <a:off x="8817480" y="4833360"/>
            <a:ext cx="515520" cy="360"/>
          </a:xfrm>
          <a:prstGeom prst="straightConnector1">
            <a:avLst/>
          </a:prstGeom>
          <a:noFill/>
          <a:ln w="38160">
            <a:solidFill>
              <a:srgbClr val="ff0000"/>
            </a:solidFill>
            <a:round/>
            <a:tailEnd len="med" type="arrow" w="med"/>
          </a:ln>
        </p:spPr>
      </p:sp>
      <p:sp>
        <p:nvSpPr>
          <p:cNvPr id="699" name="CustomShape 50"/>
          <p:cNvSpPr/>
          <p:nvPr/>
        </p:nvSpPr>
        <p:spPr>
          <a:xfrm flipH="1">
            <a:off x="7209720" y="5720760"/>
            <a:ext cx="156600" cy="584280"/>
          </a:xfrm>
          <a:prstGeom prst="straightConnector1">
            <a:avLst/>
          </a:prstGeom>
          <a:noFill/>
          <a:ln w="38160">
            <a:solidFill>
              <a:srgbClr val="ff0000"/>
            </a:solidFill>
            <a:round/>
            <a:tailEnd len="med" type="arrow" w="med"/>
          </a:ln>
        </p:spPr>
      </p:sp>
      <p:sp>
        <p:nvSpPr>
          <p:cNvPr id="700" name="CustomShape 51"/>
          <p:cNvSpPr/>
          <p:nvPr/>
        </p:nvSpPr>
        <p:spPr>
          <a:xfrm>
            <a:off x="4220280" y="5877360"/>
            <a:ext cx="1763640" cy="329760"/>
          </a:xfrm>
          <a:prstGeom prst="rect">
            <a:avLst/>
          </a:prstGeom>
          <a:noFill/>
          <a:ln>
            <a:noFill/>
          </a:ln>
        </p:spPr>
        <p:txBody>
          <a:bodyPr wrap="none" lIns="90000" rIns="90000" tIns="45000" bIns="45000"/>
          <a:p>
            <a:pPr algn="ctr">
              <a:lnSpc>
                <a:spcPct val="100000"/>
              </a:lnSpc>
            </a:pPr>
            <a:r>
              <a:rPr b="1" lang="en-US" sz="1600">
                <a:solidFill>
                  <a:srgbClr val="808080"/>
                </a:solidFill>
                <a:latin typeface="Calibri"/>
                <a:ea typeface="DejaVu Sans"/>
              </a:rPr>
              <a:t>Honey Comb Panel</a:t>
            </a:r>
            <a:endParaRPr/>
          </a:p>
        </p:txBody>
      </p:sp>
      <p:sp>
        <p:nvSpPr>
          <p:cNvPr id="701" name="CustomShape 52"/>
          <p:cNvSpPr/>
          <p:nvPr/>
        </p:nvSpPr>
        <p:spPr>
          <a:xfrm>
            <a:off x="7927200" y="2442240"/>
            <a:ext cx="1763640" cy="329760"/>
          </a:xfrm>
          <a:prstGeom prst="rect">
            <a:avLst/>
          </a:prstGeom>
          <a:noFill/>
          <a:ln>
            <a:noFill/>
          </a:ln>
        </p:spPr>
        <p:txBody>
          <a:bodyPr wrap="none" lIns="90000" rIns="90000" tIns="45000" bIns="45000"/>
          <a:p>
            <a:pPr algn="ctr">
              <a:lnSpc>
                <a:spcPct val="100000"/>
              </a:lnSpc>
            </a:pPr>
            <a:r>
              <a:rPr b="1" lang="en-US" sz="1600">
                <a:solidFill>
                  <a:srgbClr val="808080"/>
                </a:solidFill>
                <a:latin typeface="Calibri"/>
                <a:ea typeface="DejaVu Sans"/>
              </a:rPr>
              <a:t>Honey Comb Panel</a:t>
            </a:r>
            <a:endParaRPr/>
          </a:p>
        </p:txBody>
      </p:sp>
      <p:sp>
        <p:nvSpPr>
          <p:cNvPr id="702" name="CustomShape 53"/>
          <p:cNvSpPr/>
          <p:nvPr/>
        </p:nvSpPr>
        <p:spPr>
          <a:xfrm>
            <a:off x="4537800" y="5610600"/>
            <a:ext cx="1077840" cy="329760"/>
          </a:xfrm>
          <a:prstGeom prst="rect">
            <a:avLst/>
          </a:prstGeom>
          <a:noFill/>
          <a:ln>
            <a:noFill/>
          </a:ln>
        </p:spPr>
        <p:txBody>
          <a:bodyPr wrap="none" lIns="90000" rIns="90000" tIns="45000" bIns="45000"/>
          <a:p>
            <a:pPr algn="ctr">
              <a:lnSpc>
                <a:spcPct val="100000"/>
              </a:lnSpc>
            </a:pPr>
            <a:r>
              <a:rPr b="1" lang="en-US" sz="1600">
                <a:solidFill>
                  <a:srgbClr val="376092"/>
                </a:solidFill>
                <a:latin typeface="Calibri"/>
                <a:ea typeface="DejaVu Sans"/>
              </a:rPr>
              <a:t>Thermocol</a:t>
            </a:r>
            <a:endParaRPr/>
          </a:p>
        </p:txBody>
      </p:sp>
      <p:sp>
        <p:nvSpPr>
          <p:cNvPr id="703" name="CustomShape 54"/>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21</a:t>
            </a:r>
            <a:endParaRPr/>
          </a:p>
        </p:txBody>
      </p:sp>
      <p:sp>
        <p:nvSpPr>
          <p:cNvPr id="704" name="Line 55"/>
          <p:cNvSpPr/>
          <p:nvPr/>
        </p:nvSpPr>
        <p:spPr>
          <a:xfrm>
            <a:off x="1080" y="6544800"/>
            <a:ext cx="9907560" cy="38880"/>
          </a:xfrm>
          <a:prstGeom prst="line">
            <a:avLst/>
          </a:prstGeom>
          <a:ln>
            <a:solidFill>
              <a:srgbClr val="000000"/>
            </a:solidFill>
          </a:ln>
        </p:spPr>
      </p:sp>
      <p:sp>
        <p:nvSpPr>
          <p:cNvPr id="705" name="CustomShape 56"/>
          <p:cNvSpPr/>
          <p:nvPr/>
        </p:nvSpPr>
        <p:spPr>
          <a:xfrm>
            <a:off x="-11160" y="6120"/>
            <a:ext cx="9914400" cy="725040"/>
          </a:xfrm>
          <a:prstGeom prst="rect">
            <a:avLst/>
          </a:prstGeom>
          <a:solidFill>
            <a:srgbClr val="00213b"/>
          </a:solidFill>
          <a:ln>
            <a:noFill/>
          </a:ln>
        </p:spPr>
      </p:sp>
      <p:sp>
        <p:nvSpPr>
          <p:cNvPr id="706" name="CustomShape 57"/>
          <p:cNvSpPr/>
          <p:nvPr/>
        </p:nvSpPr>
        <p:spPr>
          <a:xfrm>
            <a:off x="78840" y="91440"/>
            <a:ext cx="5556960" cy="548280"/>
          </a:xfrm>
          <a:prstGeom prst="rect">
            <a:avLst/>
          </a:prstGeom>
          <a:noFill/>
          <a:ln>
            <a:noFill/>
          </a:ln>
        </p:spPr>
        <p:txBody>
          <a:bodyPr lIns="90000" rIns="90000" tIns="45000" bIns="45000"/>
          <a:p>
            <a:pPr>
              <a:lnSpc>
                <a:spcPct val="100000"/>
              </a:lnSpc>
            </a:pPr>
            <a:r>
              <a:rPr b="1" lang="en-US" sz="2400">
                <a:solidFill>
                  <a:srgbClr val="ffffff"/>
                </a:solidFill>
                <a:latin typeface="Arial"/>
                <a:ea typeface="ヒラギノ角ゴ ProN W3"/>
              </a:rPr>
              <a:t>Construction of Muon Detectors</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7" name="CustomShape 1"/>
          <p:cNvSpPr/>
          <p:nvPr/>
        </p:nvSpPr>
        <p:spPr>
          <a:xfrm>
            <a:off x="-11160" y="6120"/>
            <a:ext cx="9914400" cy="542160"/>
          </a:xfrm>
          <a:prstGeom prst="rect">
            <a:avLst/>
          </a:prstGeom>
          <a:solidFill>
            <a:srgbClr val="00213b"/>
          </a:solidFill>
          <a:ln>
            <a:noFill/>
          </a:ln>
        </p:spPr>
      </p:sp>
      <p:sp>
        <p:nvSpPr>
          <p:cNvPr id="708" name="CustomShape 2"/>
          <p:cNvSpPr/>
          <p:nvPr/>
        </p:nvSpPr>
        <p:spPr>
          <a:xfrm>
            <a:off x="-11160" y="6120"/>
            <a:ext cx="9914400" cy="991080"/>
          </a:xfrm>
          <a:prstGeom prst="rect">
            <a:avLst/>
          </a:prstGeom>
          <a:noFill/>
          <a:ln>
            <a:noFill/>
          </a:ln>
        </p:spPr>
      </p:sp>
      <p:pic>
        <p:nvPicPr>
          <p:cNvPr id="709" name="" descr=""/>
          <p:cNvPicPr/>
          <p:nvPr/>
        </p:nvPicPr>
        <p:blipFill>
          <a:blip r:embed="rId1"/>
          <a:stretch>
            <a:fillRect/>
          </a:stretch>
        </p:blipFill>
        <p:spPr>
          <a:xfrm>
            <a:off x="5394960" y="641160"/>
            <a:ext cx="4205880" cy="3107520"/>
          </a:xfrm>
          <a:prstGeom prst="rect">
            <a:avLst/>
          </a:prstGeom>
          <a:ln>
            <a:noFill/>
          </a:ln>
        </p:spPr>
      </p:pic>
      <p:pic>
        <p:nvPicPr>
          <p:cNvPr id="710" name="" descr=""/>
          <p:cNvPicPr/>
          <p:nvPr/>
        </p:nvPicPr>
        <p:blipFill>
          <a:blip r:embed="rId2"/>
          <a:stretch>
            <a:fillRect/>
          </a:stretch>
        </p:blipFill>
        <p:spPr>
          <a:xfrm>
            <a:off x="2743200" y="3569040"/>
            <a:ext cx="4518000" cy="2981160"/>
          </a:xfrm>
          <a:prstGeom prst="rect">
            <a:avLst/>
          </a:prstGeom>
          <a:ln>
            <a:noFill/>
          </a:ln>
        </p:spPr>
      </p:pic>
      <p:sp>
        <p:nvSpPr>
          <p:cNvPr id="711" name="CustomShape 3"/>
          <p:cNvSpPr/>
          <p:nvPr/>
        </p:nvSpPr>
        <p:spPr>
          <a:xfrm>
            <a:off x="244080" y="38880"/>
            <a:ext cx="5851800" cy="601920"/>
          </a:xfrm>
          <a:prstGeom prst="rect">
            <a:avLst/>
          </a:prstGeom>
          <a:noFill/>
          <a:ln>
            <a:noFill/>
          </a:ln>
        </p:spPr>
        <p:txBody>
          <a:bodyPr lIns="90000" rIns="90000" tIns="45000" bIns="45000"/>
          <a:p>
            <a:r>
              <a:rPr b="1" lang="en-US" sz="2400">
                <a:solidFill>
                  <a:srgbClr val="ffffff"/>
                </a:solidFill>
                <a:latin typeface="Arial"/>
              </a:rPr>
              <a:t>I-V Characteristics  of Gaps of RPCs</a:t>
            </a:r>
            <a:endParaRPr/>
          </a:p>
        </p:txBody>
      </p:sp>
      <p:sp>
        <p:nvSpPr>
          <p:cNvPr id="712" name="CustomShape 4"/>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22</a:t>
            </a:r>
            <a:endParaRPr/>
          </a:p>
        </p:txBody>
      </p:sp>
      <p:sp>
        <p:nvSpPr>
          <p:cNvPr id="713" name="Line 5"/>
          <p:cNvSpPr/>
          <p:nvPr/>
        </p:nvSpPr>
        <p:spPr>
          <a:xfrm>
            <a:off x="1080" y="6544800"/>
            <a:ext cx="9907560" cy="38880"/>
          </a:xfrm>
          <a:prstGeom prst="line">
            <a:avLst/>
          </a:prstGeom>
          <a:ln>
            <a:solidFill>
              <a:srgbClr val="000000"/>
            </a:solidFill>
          </a:ln>
        </p:spPr>
      </p:sp>
      <p:pic>
        <p:nvPicPr>
          <p:cNvPr id="714" name="" descr=""/>
          <p:cNvPicPr/>
          <p:nvPr/>
        </p:nvPicPr>
        <p:blipFill>
          <a:blip r:embed="rId3"/>
          <a:stretch>
            <a:fillRect/>
          </a:stretch>
        </p:blipFill>
        <p:spPr>
          <a:xfrm>
            <a:off x="274320" y="731520"/>
            <a:ext cx="4297320" cy="2837160"/>
          </a:xfrm>
          <a:prstGeom prst="rect">
            <a:avLst/>
          </a:prstGeom>
          <a:ln>
            <a:noFill/>
          </a:ln>
        </p:spPr>
      </p:pic>
      <p:sp>
        <p:nvSpPr>
          <p:cNvPr id="715" name="CustomShape 6"/>
          <p:cNvSpPr/>
          <p:nvPr/>
        </p:nvSpPr>
        <p:spPr>
          <a:xfrm>
            <a:off x="1188720" y="560160"/>
            <a:ext cx="1645560" cy="345960"/>
          </a:xfrm>
          <a:prstGeom prst="rect">
            <a:avLst/>
          </a:prstGeom>
          <a:noFill/>
          <a:ln>
            <a:noFill/>
          </a:ln>
        </p:spPr>
        <p:txBody>
          <a:bodyPr lIns="90000" rIns="90000" tIns="45000" bIns="45000"/>
          <a:p>
            <a:r>
              <a:rPr lang="en-US">
                <a:latin typeface="Arial"/>
              </a:rPr>
              <a:t>RPC-1</a:t>
            </a:r>
            <a:endParaRPr/>
          </a:p>
        </p:txBody>
      </p:sp>
      <p:sp>
        <p:nvSpPr>
          <p:cNvPr id="716" name="CustomShape 7"/>
          <p:cNvSpPr/>
          <p:nvPr/>
        </p:nvSpPr>
        <p:spPr>
          <a:xfrm>
            <a:off x="6732720" y="560160"/>
            <a:ext cx="1645560" cy="345960"/>
          </a:xfrm>
          <a:prstGeom prst="rect">
            <a:avLst/>
          </a:prstGeom>
          <a:noFill/>
          <a:ln>
            <a:noFill/>
          </a:ln>
        </p:spPr>
        <p:txBody>
          <a:bodyPr lIns="90000" rIns="90000" tIns="45000" bIns="45000"/>
          <a:p>
            <a:r>
              <a:rPr lang="en-US">
                <a:latin typeface="Arial"/>
              </a:rPr>
              <a:t>RPC-2</a:t>
            </a:r>
            <a:endParaRPr/>
          </a:p>
        </p:txBody>
      </p:sp>
      <p:sp>
        <p:nvSpPr>
          <p:cNvPr id="717" name="CustomShape 8"/>
          <p:cNvSpPr/>
          <p:nvPr/>
        </p:nvSpPr>
        <p:spPr>
          <a:xfrm>
            <a:off x="4206240" y="3474720"/>
            <a:ext cx="1645560" cy="345960"/>
          </a:xfrm>
          <a:prstGeom prst="rect">
            <a:avLst/>
          </a:prstGeom>
          <a:noFill/>
          <a:ln>
            <a:noFill/>
          </a:ln>
        </p:spPr>
        <p:txBody>
          <a:bodyPr lIns="90000" rIns="90000" tIns="45000" bIns="45000"/>
          <a:p>
            <a:r>
              <a:rPr lang="en-US">
                <a:latin typeface="Arial"/>
              </a:rPr>
              <a:t>RPC-3</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8" name="CustomShape 1"/>
          <p:cNvSpPr/>
          <p:nvPr/>
        </p:nvSpPr>
        <p:spPr>
          <a:xfrm>
            <a:off x="-11160" y="6120"/>
            <a:ext cx="9914400" cy="991080"/>
          </a:xfrm>
          <a:prstGeom prst="rect">
            <a:avLst/>
          </a:prstGeom>
          <a:solidFill>
            <a:srgbClr val="00213b"/>
          </a:solidFill>
          <a:ln>
            <a:noFill/>
          </a:ln>
        </p:spPr>
      </p:sp>
      <p:sp>
        <p:nvSpPr>
          <p:cNvPr id="719" name="CustomShape 2"/>
          <p:cNvSpPr/>
          <p:nvPr/>
        </p:nvSpPr>
        <p:spPr>
          <a:xfrm>
            <a:off x="-11160" y="6120"/>
            <a:ext cx="9914400" cy="991080"/>
          </a:xfrm>
          <a:prstGeom prst="rect">
            <a:avLst/>
          </a:prstGeom>
          <a:noFill/>
          <a:ln>
            <a:noFill/>
          </a:ln>
        </p:spPr>
      </p:sp>
      <p:sp>
        <p:nvSpPr>
          <p:cNvPr id="720" name="CustomShape 3"/>
          <p:cNvSpPr/>
          <p:nvPr/>
        </p:nvSpPr>
        <p:spPr>
          <a:xfrm>
            <a:off x="275040" y="289800"/>
            <a:ext cx="9363600" cy="392760"/>
          </a:xfrm>
          <a:prstGeom prst="rect">
            <a:avLst/>
          </a:prstGeom>
          <a:noFill/>
          <a:ln>
            <a:noFill/>
          </a:ln>
        </p:spPr>
      </p:sp>
      <p:sp>
        <p:nvSpPr>
          <p:cNvPr id="721" name="CustomShape 4"/>
          <p:cNvSpPr/>
          <p:nvPr/>
        </p:nvSpPr>
        <p:spPr>
          <a:xfrm>
            <a:off x="111600" y="217800"/>
            <a:ext cx="9761760" cy="672840"/>
          </a:xfrm>
          <a:prstGeom prst="rect">
            <a:avLst/>
          </a:prstGeom>
          <a:noFill/>
          <a:ln>
            <a:noFill/>
          </a:ln>
        </p:spPr>
        <p:txBody>
          <a:bodyPr lIns="90000" rIns="90000" tIns="45000" bIns="45000"/>
          <a:p>
            <a:r>
              <a:rPr b="1" lang="en-US" sz="2600">
                <a:solidFill>
                  <a:srgbClr val="ffffff"/>
                </a:solidFill>
                <a:latin typeface="Arial"/>
                <a:ea typeface="DejaVu Sans"/>
              </a:rPr>
              <a:t>Top and Bottom Scintillator Plane Pattern</a:t>
            </a:r>
            <a:endParaRPr/>
          </a:p>
        </p:txBody>
      </p:sp>
      <p:pic>
        <p:nvPicPr>
          <p:cNvPr id="722" name="" descr=""/>
          <p:cNvPicPr/>
          <p:nvPr/>
        </p:nvPicPr>
        <p:blipFill>
          <a:blip r:embed="rId1"/>
          <a:stretch>
            <a:fillRect/>
          </a:stretch>
        </p:blipFill>
        <p:spPr>
          <a:xfrm>
            <a:off x="6737760" y="3812040"/>
            <a:ext cx="2221200" cy="1011240"/>
          </a:xfrm>
          <a:prstGeom prst="rect">
            <a:avLst/>
          </a:prstGeom>
          <a:ln>
            <a:noFill/>
          </a:ln>
        </p:spPr>
      </p:pic>
      <p:pic>
        <p:nvPicPr>
          <p:cNvPr id="723" name="" descr=""/>
          <p:cNvPicPr/>
          <p:nvPr/>
        </p:nvPicPr>
        <p:blipFill>
          <a:blip r:embed="rId2"/>
          <a:stretch>
            <a:fillRect/>
          </a:stretch>
        </p:blipFill>
        <p:spPr>
          <a:xfrm>
            <a:off x="6376320" y="2469240"/>
            <a:ext cx="2220840" cy="1011240"/>
          </a:xfrm>
          <a:prstGeom prst="rect">
            <a:avLst/>
          </a:prstGeom>
          <a:ln>
            <a:noFill/>
          </a:ln>
        </p:spPr>
      </p:pic>
      <p:sp>
        <p:nvSpPr>
          <p:cNvPr id="724" name="Line 5"/>
          <p:cNvSpPr/>
          <p:nvPr/>
        </p:nvSpPr>
        <p:spPr>
          <a:xfrm flipH="1">
            <a:off x="7904880" y="3126960"/>
            <a:ext cx="259920" cy="1503720"/>
          </a:xfrm>
          <a:prstGeom prst="line">
            <a:avLst/>
          </a:prstGeom>
          <a:ln w="18360">
            <a:solidFill>
              <a:srgbClr val="000000"/>
            </a:solidFill>
            <a:round/>
          </a:ln>
        </p:spPr>
      </p:sp>
      <p:sp>
        <p:nvSpPr>
          <p:cNvPr id="725" name="Line 6"/>
          <p:cNvSpPr/>
          <p:nvPr/>
        </p:nvSpPr>
        <p:spPr>
          <a:xfrm flipH="1">
            <a:off x="7191000" y="3257640"/>
            <a:ext cx="519120" cy="915480"/>
          </a:xfrm>
          <a:prstGeom prst="line">
            <a:avLst/>
          </a:prstGeom>
          <a:ln w="18360">
            <a:solidFill>
              <a:srgbClr val="000000"/>
            </a:solidFill>
            <a:round/>
          </a:ln>
        </p:spPr>
      </p:sp>
      <p:sp>
        <p:nvSpPr>
          <p:cNvPr id="726" name="Line 7"/>
          <p:cNvSpPr/>
          <p:nvPr/>
        </p:nvSpPr>
        <p:spPr>
          <a:xfrm flipH="1">
            <a:off x="7645320" y="2879640"/>
            <a:ext cx="64800" cy="1437840"/>
          </a:xfrm>
          <a:prstGeom prst="line">
            <a:avLst/>
          </a:prstGeom>
          <a:ln w="18360">
            <a:solidFill>
              <a:srgbClr val="000000"/>
            </a:solidFill>
            <a:round/>
          </a:ln>
        </p:spPr>
      </p:sp>
      <p:sp>
        <p:nvSpPr>
          <p:cNvPr id="727" name="CustomShape 8"/>
          <p:cNvSpPr/>
          <p:nvPr/>
        </p:nvSpPr>
        <p:spPr>
          <a:xfrm>
            <a:off x="7938000" y="5218920"/>
            <a:ext cx="1131480" cy="539640"/>
          </a:xfrm>
          <a:prstGeom prst="rect">
            <a:avLst/>
          </a:prstGeom>
          <a:noFill/>
          <a:ln>
            <a:noFill/>
          </a:ln>
        </p:spPr>
        <p:txBody>
          <a:bodyPr lIns="90000" rIns="90000" tIns="45000" bIns="45000"/>
          <a:p>
            <a:r>
              <a:rPr lang="en-US" sz="1600">
                <a:solidFill>
                  <a:srgbClr val="000000"/>
                </a:solidFill>
                <a:latin typeface="Arial"/>
                <a:ea typeface="DejaVu Sans"/>
              </a:rPr>
              <a:t>Bottom Plane</a:t>
            </a:r>
            <a:endParaRPr/>
          </a:p>
        </p:txBody>
      </p:sp>
      <p:sp>
        <p:nvSpPr>
          <p:cNvPr id="728" name="Line 9"/>
          <p:cNvSpPr/>
          <p:nvPr/>
        </p:nvSpPr>
        <p:spPr>
          <a:xfrm flipH="1" flipV="1">
            <a:off x="7985160" y="4770720"/>
            <a:ext cx="425160" cy="581760"/>
          </a:xfrm>
          <a:prstGeom prst="line">
            <a:avLst/>
          </a:prstGeom>
          <a:ln>
            <a:solidFill>
              <a:srgbClr val="000000"/>
            </a:solidFill>
            <a:tailEnd len="med" type="triangle" w="med"/>
          </a:ln>
        </p:spPr>
      </p:sp>
      <p:sp>
        <p:nvSpPr>
          <p:cNvPr id="729" name="CustomShape 10"/>
          <p:cNvSpPr/>
          <p:nvPr/>
        </p:nvSpPr>
        <p:spPr>
          <a:xfrm>
            <a:off x="7843680" y="1848600"/>
            <a:ext cx="1131480" cy="417600"/>
          </a:xfrm>
          <a:prstGeom prst="rect">
            <a:avLst/>
          </a:prstGeom>
          <a:noFill/>
          <a:ln>
            <a:noFill/>
          </a:ln>
        </p:spPr>
        <p:txBody>
          <a:bodyPr lIns="90000" rIns="90000" tIns="45000" bIns="45000"/>
          <a:p>
            <a:r>
              <a:rPr lang="en-US" sz="1600">
                <a:solidFill>
                  <a:srgbClr val="000000"/>
                </a:solidFill>
                <a:latin typeface="Arial"/>
                <a:ea typeface="DejaVu Sans"/>
              </a:rPr>
              <a:t>Top Plane</a:t>
            </a:r>
            <a:endParaRPr/>
          </a:p>
        </p:txBody>
      </p:sp>
      <p:sp>
        <p:nvSpPr>
          <p:cNvPr id="730" name="Line 11"/>
          <p:cNvSpPr/>
          <p:nvPr/>
        </p:nvSpPr>
        <p:spPr>
          <a:xfrm flipH="1">
            <a:off x="7347600" y="2061360"/>
            <a:ext cx="566640" cy="496080"/>
          </a:xfrm>
          <a:prstGeom prst="line">
            <a:avLst/>
          </a:prstGeom>
          <a:ln>
            <a:solidFill>
              <a:srgbClr val="000000"/>
            </a:solidFill>
            <a:tailEnd len="med" type="triangle" w="med"/>
          </a:ln>
        </p:spPr>
      </p:sp>
      <p:sp>
        <p:nvSpPr>
          <p:cNvPr id="731" name="CustomShape 12"/>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23</a:t>
            </a:r>
            <a:endParaRPr/>
          </a:p>
        </p:txBody>
      </p:sp>
      <p:sp>
        <p:nvSpPr>
          <p:cNvPr id="732" name="Line 13"/>
          <p:cNvSpPr/>
          <p:nvPr/>
        </p:nvSpPr>
        <p:spPr>
          <a:xfrm>
            <a:off x="1080" y="6544800"/>
            <a:ext cx="9907560" cy="38880"/>
          </a:xfrm>
          <a:prstGeom prst="line">
            <a:avLst/>
          </a:prstGeom>
          <a:ln>
            <a:solidFill>
              <a:srgbClr val="000000"/>
            </a:solidFill>
          </a:ln>
        </p:spPr>
      </p:sp>
      <p:pic>
        <p:nvPicPr>
          <p:cNvPr id="733" name="" descr=""/>
          <p:cNvPicPr/>
          <p:nvPr/>
        </p:nvPicPr>
        <p:blipFill>
          <a:blip r:embed="rId3"/>
          <a:stretch>
            <a:fillRect/>
          </a:stretch>
        </p:blipFill>
        <p:spPr>
          <a:xfrm>
            <a:off x="305280" y="1280160"/>
            <a:ext cx="6095160" cy="521172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4" name="CustomShape 1"/>
          <p:cNvSpPr/>
          <p:nvPr/>
        </p:nvSpPr>
        <p:spPr>
          <a:xfrm>
            <a:off x="-11160" y="6120"/>
            <a:ext cx="9914400" cy="991080"/>
          </a:xfrm>
          <a:prstGeom prst="rect">
            <a:avLst/>
          </a:prstGeom>
          <a:solidFill>
            <a:srgbClr val="00213b"/>
          </a:solidFill>
          <a:ln>
            <a:noFill/>
          </a:ln>
        </p:spPr>
      </p:sp>
      <p:sp>
        <p:nvSpPr>
          <p:cNvPr id="735" name="CustomShape 2"/>
          <p:cNvSpPr/>
          <p:nvPr/>
        </p:nvSpPr>
        <p:spPr>
          <a:xfrm>
            <a:off x="-11160" y="6120"/>
            <a:ext cx="9914400" cy="991080"/>
          </a:xfrm>
          <a:prstGeom prst="rect">
            <a:avLst/>
          </a:prstGeom>
          <a:noFill/>
          <a:ln>
            <a:noFill/>
          </a:ln>
        </p:spPr>
      </p:sp>
      <p:sp>
        <p:nvSpPr>
          <p:cNvPr id="736" name="CustomShape 3"/>
          <p:cNvSpPr/>
          <p:nvPr/>
        </p:nvSpPr>
        <p:spPr>
          <a:xfrm>
            <a:off x="275040" y="289800"/>
            <a:ext cx="9363600" cy="392760"/>
          </a:xfrm>
          <a:prstGeom prst="rect">
            <a:avLst/>
          </a:prstGeom>
          <a:noFill/>
          <a:ln>
            <a:noFill/>
          </a:ln>
        </p:spPr>
      </p:sp>
      <p:sp>
        <p:nvSpPr>
          <p:cNvPr id="737" name="CustomShape 4"/>
          <p:cNvSpPr/>
          <p:nvPr/>
        </p:nvSpPr>
        <p:spPr>
          <a:xfrm>
            <a:off x="111600" y="109800"/>
            <a:ext cx="9761760" cy="672840"/>
          </a:xfrm>
          <a:prstGeom prst="rect">
            <a:avLst/>
          </a:prstGeom>
          <a:noFill/>
          <a:ln>
            <a:noFill/>
          </a:ln>
        </p:spPr>
        <p:txBody>
          <a:bodyPr lIns="90000" rIns="90000" tIns="45000" bIns="45000"/>
          <a:p>
            <a:r>
              <a:rPr b="1" lang="en-US" sz="2400">
                <a:solidFill>
                  <a:srgbClr val="ffffff"/>
                </a:solidFill>
                <a:latin typeface="Arial"/>
                <a:ea typeface="DejaVu Sans"/>
              </a:rPr>
              <a:t>Top and Bottom Scintillator Plane Pattern (only middle four are swtiched ON)</a:t>
            </a:r>
            <a:endParaRPr/>
          </a:p>
        </p:txBody>
      </p:sp>
      <p:pic>
        <p:nvPicPr>
          <p:cNvPr id="738" name="" descr=""/>
          <p:cNvPicPr/>
          <p:nvPr/>
        </p:nvPicPr>
        <p:blipFill>
          <a:blip r:embed="rId1"/>
          <a:stretch>
            <a:fillRect/>
          </a:stretch>
        </p:blipFill>
        <p:spPr>
          <a:xfrm>
            <a:off x="663120" y="1463040"/>
            <a:ext cx="5758560" cy="5027040"/>
          </a:xfrm>
          <a:prstGeom prst="rect">
            <a:avLst/>
          </a:prstGeom>
          <a:ln>
            <a:noFill/>
          </a:ln>
        </p:spPr>
      </p:pic>
      <p:pic>
        <p:nvPicPr>
          <p:cNvPr id="739" name="" descr=""/>
          <p:cNvPicPr/>
          <p:nvPr/>
        </p:nvPicPr>
        <p:blipFill>
          <a:blip r:embed="rId2"/>
          <a:stretch>
            <a:fillRect/>
          </a:stretch>
        </p:blipFill>
        <p:spPr>
          <a:xfrm>
            <a:off x="6718680" y="3720600"/>
            <a:ext cx="2221200" cy="1011240"/>
          </a:xfrm>
          <a:prstGeom prst="rect">
            <a:avLst/>
          </a:prstGeom>
          <a:ln>
            <a:noFill/>
          </a:ln>
        </p:spPr>
      </p:pic>
      <p:pic>
        <p:nvPicPr>
          <p:cNvPr id="740" name="" descr=""/>
          <p:cNvPicPr/>
          <p:nvPr/>
        </p:nvPicPr>
        <p:blipFill>
          <a:blip r:embed="rId3"/>
          <a:stretch>
            <a:fillRect/>
          </a:stretch>
        </p:blipFill>
        <p:spPr>
          <a:xfrm>
            <a:off x="6357240" y="2377800"/>
            <a:ext cx="2220840" cy="1011240"/>
          </a:xfrm>
          <a:prstGeom prst="rect">
            <a:avLst/>
          </a:prstGeom>
          <a:ln>
            <a:noFill/>
          </a:ln>
        </p:spPr>
      </p:pic>
      <p:sp>
        <p:nvSpPr>
          <p:cNvPr id="741" name="Line 5"/>
          <p:cNvSpPr/>
          <p:nvPr/>
        </p:nvSpPr>
        <p:spPr>
          <a:xfrm flipH="1">
            <a:off x="7741800" y="2855520"/>
            <a:ext cx="259920" cy="1503720"/>
          </a:xfrm>
          <a:prstGeom prst="line">
            <a:avLst/>
          </a:prstGeom>
          <a:ln w="18360">
            <a:solidFill>
              <a:srgbClr val="000000"/>
            </a:solidFill>
            <a:round/>
          </a:ln>
        </p:spPr>
      </p:sp>
      <p:sp>
        <p:nvSpPr>
          <p:cNvPr id="742" name="Line 6"/>
          <p:cNvSpPr/>
          <p:nvPr/>
        </p:nvSpPr>
        <p:spPr>
          <a:xfrm>
            <a:off x="7406640" y="2743200"/>
            <a:ext cx="91440" cy="1554480"/>
          </a:xfrm>
          <a:prstGeom prst="line">
            <a:avLst/>
          </a:prstGeom>
          <a:ln w="18360">
            <a:solidFill>
              <a:srgbClr val="000000"/>
            </a:solidFill>
            <a:round/>
          </a:ln>
        </p:spPr>
      </p:sp>
      <p:sp>
        <p:nvSpPr>
          <p:cNvPr id="743" name="Line 7"/>
          <p:cNvSpPr/>
          <p:nvPr/>
        </p:nvSpPr>
        <p:spPr>
          <a:xfrm flipH="1">
            <a:off x="7626240" y="2788200"/>
            <a:ext cx="64800" cy="1437840"/>
          </a:xfrm>
          <a:prstGeom prst="line">
            <a:avLst/>
          </a:prstGeom>
          <a:ln w="18360">
            <a:solidFill>
              <a:srgbClr val="000000"/>
            </a:solidFill>
            <a:round/>
          </a:ln>
        </p:spPr>
      </p:sp>
      <p:sp>
        <p:nvSpPr>
          <p:cNvPr id="744" name="CustomShape 8"/>
          <p:cNvSpPr/>
          <p:nvPr/>
        </p:nvSpPr>
        <p:spPr>
          <a:xfrm>
            <a:off x="7918920" y="5127480"/>
            <a:ext cx="1131480" cy="539640"/>
          </a:xfrm>
          <a:prstGeom prst="rect">
            <a:avLst/>
          </a:prstGeom>
          <a:noFill/>
          <a:ln>
            <a:noFill/>
          </a:ln>
        </p:spPr>
        <p:txBody>
          <a:bodyPr lIns="90000" rIns="90000" tIns="45000" bIns="45000"/>
          <a:p>
            <a:r>
              <a:rPr lang="en-US" sz="1600">
                <a:solidFill>
                  <a:srgbClr val="000000"/>
                </a:solidFill>
                <a:latin typeface="Arial"/>
                <a:ea typeface="DejaVu Sans"/>
              </a:rPr>
              <a:t>Bottom Plane</a:t>
            </a:r>
            <a:endParaRPr/>
          </a:p>
        </p:txBody>
      </p:sp>
      <p:sp>
        <p:nvSpPr>
          <p:cNvPr id="745" name="Line 9"/>
          <p:cNvSpPr/>
          <p:nvPr/>
        </p:nvSpPr>
        <p:spPr>
          <a:xfrm flipH="1" flipV="1">
            <a:off x="7966080" y="4679280"/>
            <a:ext cx="425160" cy="581760"/>
          </a:xfrm>
          <a:prstGeom prst="line">
            <a:avLst/>
          </a:prstGeom>
          <a:ln>
            <a:solidFill>
              <a:srgbClr val="000000"/>
            </a:solidFill>
            <a:tailEnd len="med" type="triangle" w="med"/>
          </a:ln>
        </p:spPr>
      </p:sp>
      <p:sp>
        <p:nvSpPr>
          <p:cNvPr id="746" name="CustomShape 10"/>
          <p:cNvSpPr/>
          <p:nvPr/>
        </p:nvSpPr>
        <p:spPr>
          <a:xfrm>
            <a:off x="7824600" y="1757160"/>
            <a:ext cx="1131480" cy="417600"/>
          </a:xfrm>
          <a:prstGeom prst="rect">
            <a:avLst/>
          </a:prstGeom>
          <a:noFill/>
          <a:ln>
            <a:noFill/>
          </a:ln>
        </p:spPr>
        <p:txBody>
          <a:bodyPr lIns="90000" rIns="90000" tIns="45000" bIns="45000"/>
          <a:p>
            <a:r>
              <a:rPr lang="en-US" sz="1600">
                <a:solidFill>
                  <a:srgbClr val="000000"/>
                </a:solidFill>
                <a:latin typeface="Arial"/>
                <a:ea typeface="DejaVu Sans"/>
              </a:rPr>
              <a:t>Top Plane</a:t>
            </a:r>
            <a:endParaRPr/>
          </a:p>
        </p:txBody>
      </p:sp>
      <p:sp>
        <p:nvSpPr>
          <p:cNvPr id="747" name="Line 11"/>
          <p:cNvSpPr/>
          <p:nvPr/>
        </p:nvSpPr>
        <p:spPr>
          <a:xfrm flipH="1">
            <a:off x="7328520" y="1969920"/>
            <a:ext cx="566640" cy="496080"/>
          </a:xfrm>
          <a:prstGeom prst="line">
            <a:avLst/>
          </a:prstGeom>
          <a:ln>
            <a:solidFill>
              <a:srgbClr val="000000"/>
            </a:solidFill>
            <a:tailEnd len="med" type="triangle" w="med"/>
          </a:ln>
        </p:spPr>
      </p:sp>
      <p:sp>
        <p:nvSpPr>
          <p:cNvPr id="748" name="CustomShape 12"/>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24</a:t>
            </a:r>
            <a:endParaRPr/>
          </a:p>
        </p:txBody>
      </p:sp>
      <p:sp>
        <p:nvSpPr>
          <p:cNvPr id="749" name="Line 13"/>
          <p:cNvSpPr/>
          <p:nvPr/>
        </p:nvSpPr>
        <p:spPr>
          <a:xfrm>
            <a:off x="1440" y="6544800"/>
            <a:ext cx="9907560" cy="38880"/>
          </a:xfrm>
          <a:prstGeom prst="line">
            <a:avLst/>
          </a:prstGeom>
          <a:ln>
            <a:solidFill>
              <a:srgbClr val="000000"/>
            </a:solidFill>
          </a:ln>
        </p:spPr>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0" name="CustomShape 1"/>
          <p:cNvSpPr/>
          <p:nvPr/>
        </p:nvSpPr>
        <p:spPr>
          <a:xfrm>
            <a:off x="-11160" y="-16560"/>
            <a:ext cx="9914400" cy="1111680"/>
          </a:xfrm>
          <a:prstGeom prst="rect">
            <a:avLst/>
          </a:prstGeom>
          <a:solidFill>
            <a:srgbClr val="00213b"/>
          </a:solidFill>
          <a:ln>
            <a:noFill/>
          </a:ln>
        </p:spPr>
      </p:sp>
      <p:sp>
        <p:nvSpPr>
          <p:cNvPr id="751" name="CustomShape 2"/>
          <p:cNvSpPr/>
          <p:nvPr/>
        </p:nvSpPr>
        <p:spPr>
          <a:xfrm>
            <a:off x="-11160" y="6120"/>
            <a:ext cx="9914400" cy="991080"/>
          </a:xfrm>
          <a:prstGeom prst="rect">
            <a:avLst/>
          </a:prstGeom>
          <a:noFill/>
          <a:ln>
            <a:noFill/>
          </a:ln>
        </p:spPr>
      </p:sp>
      <p:sp>
        <p:nvSpPr>
          <p:cNvPr id="752" name="CustomShape 3"/>
          <p:cNvSpPr/>
          <p:nvPr/>
        </p:nvSpPr>
        <p:spPr>
          <a:xfrm>
            <a:off x="275040" y="289800"/>
            <a:ext cx="9363600" cy="392760"/>
          </a:xfrm>
          <a:prstGeom prst="rect">
            <a:avLst/>
          </a:prstGeom>
          <a:noFill/>
          <a:ln>
            <a:noFill/>
          </a:ln>
        </p:spPr>
      </p:sp>
      <p:sp>
        <p:nvSpPr>
          <p:cNvPr id="753" name="CustomShape 4"/>
          <p:cNvSpPr/>
          <p:nvPr/>
        </p:nvSpPr>
        <p:spPr>
          <a:xfrm>
            <a:off x="111600" y="217800"/>
            <a:ext cx="9761760" cy="672840"/>
          </a:xfrm>
          <a:prstGeom prst="rect">
            <a:avLst/>
          </a:prstGeom>
          <a:noFill/>
          <a:ln>
            <a:noFill/>
          </a:ln>
        </p:spPr>
        <p:txBody>
          <a:bodyPr lIns="90000" rIns="90000" tIns="45000" bIns="45000"/>
          <a:p>
            <a:r>
              <a:rPr b="1" lang="en-US" sz="2400">
                <a:solidFill>
                  <a:srgbClr val="ffffff"/>
                </a:solidFill>
                <a:latin typeface="Arial"/>
                <a:ea typeface="DejaVu Sans"/>
              </a:rPr>
              <a:t>Calibrated Timing Histogram to select the desired window width with respect to Trigger</a:t>
            </a:r>
            <a:endParaRPr/>
          </a:p>
        </p:txBody>
      </p:sp>
      <p:sp>
        <p:nvSpPr>
          <p:cNvPr id="754" name="CustomShape 5"/>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25</a:t>
            </a:r>
            <a:endParaRPr/>
          </a:p>
        </p:txBody>
      </p:sp>
      <p:sp>
        <p:nvSpPr>
          <p:cNvPr id="755" name="Line 6"/>
          <p:cNvSpPr/>
          <p:nvPr/>
        </p:nvSpPr>
        <p:spPr>
          <a:xfrm>
            <a:off x="1440" y="6544800"/>
            <a:ext cx="9907560" cy="38880"/>
          </a:xfrm>
          <a:prstGeom prst="line">
            <a:avLst/>
          </a:prstGeom>
          <a:ln>
            <a:solidFill>
              <a:srgbClr val="000000"/>
            </a:solidFill>
          </a:ln>
        </p:spPr>
      </p:sp>
      <p:pic>
        <p:nvPicPr>
          <p:cNvPr id="756" name="" descr=""/>
          <p:cNvPicPr/>
          <p:nvPr/>
        </p:nvPicPr>
        <p:blipFill>
          <a:blip r:embed="rId1"/>
          <a:stretch>
            <a:fillRect/>
          </a:stretch>
        </p:blipFill>
        <p:spPr>
          <a:xfrm>
            <a:off x="548640" y="1371600"/>
            <a:ext cx="8777880" cy="49374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7" name="CustomShape 1"/>
          <p:cNvSpPr/>
          <p:nvPr/>
        </p:nvSpPr>
        <p:spPr>
          <a:xfrm>
            <a:off x="-11160" y="6120"/>
            <a:ext cx="9914400" cy="991080"/>
          </a:xfrm>
          <a:prstGeom prst="rect">
            <a:avLst/>
          </a:prstGeom>
          <a:solidFill>
            <a:srgbClr val="00213b"/>
          </a:solidFill>
          <a:ln>
            <a:noFill/>
          </a:ln>
        </p:spPr>
      </p:sp>
      <p:sp>
        <p:nvSpPr>
          <p:cNvPr id="758" name="CustomShape 2"/>
          <p:cNvSpPr/>
          <p:nvPr/>
        </p:nvSpPr>
        <p:spPr>
          <a:xfrm>
            <a:off x="-11160" y="6120"/>
            <a:ext cx="9914400" cy="991080"/>
          </a:xfrm>
          <a:prstGeom prst="rect">
            <a:avLst/>
          </a:prstGeom>
          <a:noFill/>
          <a:ln>
            <a:noFill/>
          </a:ln>
        </p:spPr>
      </p:sp>
      <p:sp>
        <p:nvSpPr>
          <p:cNvPr id="759" name="CustomShape 3"/>
          <p:cNvSpPr/>
          <p:nvPr/>
        </p:nvSpPr>
        <p:spPr>
          <a:xfrm>
            <a:off x="275040" y="289800"/>
            <a:ext cx="9363600" cy="392760"/>
          </a:xfrm>
          <a:prstGeom prst="rect">
            <a:avLst/>
          </a:prstGeom>
          <a:noFill/>
          <a:ln>
            <a:noFill/>
          </a:ln>
        </p:spPr>
      </p:sp>
      <p:sp>
        <p:nvSpPr>
          <p:cNvPr id="760" name="CustomShape 4"/>
          <p:cNvSpPr/>
          <p:nvPr/>
        </p:nvSpPr>
        <p:spPr>
          <a:xfrm>
            <a:off x="111600" y="109800"/>
            <a:ext cx="9935640" cy="672840"/>
          </a:xfrm>
          <a:prstGeom prst="rect">
            <a:avLst/>
          </a:prstGeom>
          <a:noFill/>
          <a:ln>
            <a:noFill/>
          </a:ln>
        </p:spPr>
        <p:txBody>
          <a:bodyPr lIns="90000" rIns="90000" tIns="45000" bIns="45000"/>
          <a:p>
            <a:r>
              <a:rPr b="1" lang="en-US" sz="2600">
                <a:solidFill>
                  <a:srgbClr val="ffffff"/>
                </a:solidFill>
                <a:latin typeface="Arial"/>
                <a:ea typeface="DejaVu Sans"/>
              </a:rPr>
              <a:t>Strip Profile of Full Detector (X and Y plane)</a:t>
            </a:r>
            <a:endParaRPr/>
          </a:p>
        </p:txBody>
      </p:sp>
      <p:pic>
        <p:nvPicPr>
          <p:cNvPr id="761" name="" descr=""/>
          <p:cNvPicPr/>
          <p:nvPr/>
        </p:nvPicPr>
        <p:blipFill>
          <a:blip r:embed="rId1"/>
          <a:stretch>
            <a:fillRect/>
          </a:stretch>
        </p:blipFill>
        <p:spPr>
          <a:xfrm>
            <a:off x="1188720" y="1188720"/>
            <a:ext cx="7598520" cy="5483880"/>
          </a:xfrm>
          <a:prstGeom prst="rect">
            <a:avLst/>
          </a:prstGeom>
          <a:ln>
            <a:noFill/>
          </a:ln>
        </p:spPr>
      </p:pic>
      <p:sp>
        <p:nvSpPr>
          <p:cNvPr id="762" name="CustomShape 5"/>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26</a:t>
            </a:r>
            <a:endParaRPr/>
          </a:p>
        </p:txBody>
      </p:sp>
      <p:sp>
        <p:nvSpPr>
          <p:cNvPr id="763" name="Line 6"/>
          <p:cNvSpPr/>
          <p:nvPr/>
        </p:nvSpPr>
        <p:spPr>
          <a:xfrm>
            <a:off x="1440" y="6544800"/>
            <a:ext cx="9907560" cy="38880"/>
          </a:xfrm>
          <a:prstGeom prst="line">
            <a:avLst/>
          </a:prstGeom>
          <a:ln>
            <a:solidFill>
              <a:srgbClr val="000000"/>
            </a:solidFill>
          </a:ln>
        </p:spPr>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4" name="CustomShape 1"/>
          <p:cNvSpPr/>
          <p:nvPr/>
        </p:nvSpPr>
        <p:spPr>
          <a:xfrm>
            <a:off x="-11160" y="6120"/>
            <a:ext cx="9914400" cy="991080"/>
          </a:xfrm>
          <a:prstGeom prst="rect">
            <a:avLst/>
          </a:prstGeom>
          <a:solidFill>
            <a:srgbClr val="00213b"/>
          </a:solidFill>
          <a:ln>
            <a:noFill/>
          </a:ln>
        </p:spPr>
      </p:sp>
      <p:sp>
        <p:nvSpPr>
          <p:cNvPr id="765" name="CustomShape 2"/>
          <p:cNvSpPr/>
          <p:nvPr/>
        </p:nvSpPr>
        <p:spPr>
          <a:xfrm>
            <a:off x="-11160" y="6120"/>
            <a:ext cx="9914400" cy="991080"/>
          </a:xfrm>
          <a:prstGeom prst="rect">
            <a:avLst/>
          </a:prstGeom>
          <a:noFill/>
          <a:ln>
            <a:noFill/>
          </a:ln>
        </p:spPr>
      </p:sp>
      <p:sp>
        <p:nvSpPr>
          <p:cNvPr id="766" name="CustomShape 3"/>
          <p:cNvSpPr/>
          <p:nvPr/>
        </p:nvSpPr>
        <p:spPr>
          <a:xfrm>
            <a:off x="275040" y="289800"/>
            <a:ext cx="9363600" cy="392760"/>
          </a:xfrm>
          <a:prstGeom prst="rect">
            <a:avLst/>
          </a:prstGeom>
          <a:noFill/>
          <a:ln>
            <a:noFill/>
          </a:ln>
        </p:spPr>
      </p:sp>
      <p:sp>
        <p:nvSpPr>
          <p:cNvPr id="767" name="CustomShape 4"/>
          <p:cNvSpPr/>
          <p:nvPr/>
        </p:nvSpPr>
        <p:spPr>
          <a:xfrm>
            <a:off x="365760" y="147600"/>
            <a:ext cx="9935640" cy="672840"/>
          </a:xfrm>
          <a:prstGeom prst="rect">
            <a:avLst/>
          </a:prstGeom>
          <a:noFill/>
          <a:ln>
            <a:noFill/>
          </a:ln>
        </p:spPr>
        <p:txBody>
          <a:bodyPr lIns="90000" rIns="90000" tIns="45000" bIns="45000"/>
          <a:p>
            <a:r>
              <a:rPr b="1" lang="en-US" sz="2600">
                <a:solidFill>
                  <a:srgbClr val="ffffff"/>
                </a:solidFill>
                <a:latin typeface="Arial"/>
                <a:ea typeface="DejaVu Sans"/>
              </a:rPr>
              <a:t>Cluster Size of X and Y Plane Strips</a:t>
            </a:r>
            <a:endParaRPr/>
          </a:p>
        </p:txBody>
      </p:sp>
      <p:pic>
        <p:nvPicPr>
          <p:cNvPr id="768" name="" descr=""/>
          <p:cNvPicPr/>
          <p:nvPr/>
        </p:nvPicPr>
        <p:blipFill>
          <a:blip r:embed="rId1"/>
          <a:stretch>
            <a:fillRect/>
          </a:stretch>
        </p:blipFill>
        <p:spPr>
          <a:xfrm>
            <a:off x="27000" y="1645920"/>
            <a:ext cx="4451400" cy="3655440"/>
          </a:xfrm>
          <a:prstGeom prst="rect">
            <a:avLst/>
          </a:prstGeom>
          <a:ln>
            <a:noFill/>
          </a:ln>
        </p:spPr>
      </p:pic>
      <p:pic>
        <p:nvPicPr>
          <p:cNvPr id="769" name="" descr=""/>
          <p:cNvPicPr/>
          <p:nvPr/>
        </p:nvPicPr>
        <p:blipFill>
          <a:blip r:embed="rId2"/>
          <a:stretch>
            <a:fillRect/>
          </a:stretch>
        </p:blipFill>
        <p:spPr>
          <a:xfrm>
            <a:off x="4449240" y="1605960"/>
            <a:ext cx="5241240" cy="3695400"/>
          </a:xfrm>
          <a:prstGeom prst="rect">
            <a:avLst/>
          </a:prstGeom>
          <a:ln>
            <a:noFill/>
          </a:ln>
        </p:spPr>
      </p:pic>
      <p:sp>
        <p:nvSpPr>
          <p:cNvPr id="770" name="CustomShape 5"/>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27</a:t>
            </a:r>
            <a:endParaRPr/>
          </a:p>
        </p:txBody>
      </p:sp>
      <p:sp>
        <p:nvSpPr>
          <p:cNvPr id="771" name="Line 6"/>
          <p:cNvSpPr/>
          <p:nvPr/>
        </p:nvSpPr>
        <p:spPr>
          <a:xfrm>
            <a:off x="1440" y="6544800"/>
            <a:ext cx="9907560" cy="38880"/>
          </a:xfrm>
          <a:prstGeom prst="line">
            <a:avLst/>
          </a:prstGeom>
          <a:ln>
            <a:solidFill>
              <a:srgbClr val="000000"/>
            </a:solidFill>
          </a:ln>
        </p:spPr>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2" name="CustomShape 1"/>
          <p:cNvSpPr/>
          <p:nvPr/>
        </p:nvSpPr>
        <p:spPr>
          <a:xfrm>
            <a:off x="-11160" y="6120"/>
            <a:ext cx="9914400" cy="991080"/>
          </a:xfrm>
          <a:prstGeom prst="rect">
            <a:avLst/>
          </a:prstGeom>
          <a:solidFill>
            <a:srgbClr val="00213b"/>
          </a:solidFill>
          <a:ln>
            <a:noFill/>
          </a:ln>
        </p:spPr>
      </p:sp>
      <p:sp>
        <p:nvSpPr>
          <p:cNvPr id="773" name="CustomShape 2"/>
          <p:cNvSpPr/>
          <p:nvPr/>
        </p:nvSpPr>
        <p:spPr>
          <a:xfrm>
            <a:off x="-11160" y="6120"/>
            <a:ext cx="9914400" cy="991080"/>
          </a:xfrm>
          <a:prstGeom prst="rect">
            <a:avLst/>
          </a:prstGeom>
          <a:noFill/>
          <a:ln>
            <a:noFill/>
          </a:ln>
        </p:spPr>
      </p:sp>
      <p:sp>
        <p:nvSpPr>
          <p:cNvPr id="774" name="CustomShape 3"/>
          <p:cNvSpPr/>
          <p:nvPr/>
        </p:nvSpPr>
        <p:spPr>
          <a:xfrm>
            <a:off x="275040" y="289800"/>
            <a:ext cx="9363600" cy="392760"/>
          </a:xfrm>
          <a:prstGeom prst="rect">
            <a:avLst/>
          </a:prstGeom>
          <a:noFill/>
          <a:ln>
            <a:noFill/>
          </a:ln>
        </p:spPr>
      </p:sp>
      <p:pic>
        <p:nvPicPr>
          <p:cNvPr id="775" name="" descr=""/>
          <p:cNvPicPr/>
          <p:nvPr/>
        </p:nvPicPr>
        <p:blipFill>
          <a:blip r:embed="rId1"/>
          <a:stretch>
            <a:fillRect/>
          </a:stretch>
        </p:blipFill>
        <p:spPr>
          <a:xfrm>
            <a:off x="274320" y="1029600"/>
            <a:ext cx="3565800" cy="2901960"/>
          </a:xfrm>
          <a:prstGeom prst="rect">
            <a:avLst/>
          </a:prstGeom>
          <a:ln>
            <a:noFill/>
          </a:ln>
        </p:spPr>
      </p:pic>
      <p:pic>
        <p:nvPicPr>
          <p:cNvPr id="776" name="" descr=""/>
          <p:cNvPicPr/>
          <p:nvPr/>
        </p:nvPicPr>
        <p:blipFill>
          <a:blip r:embed="rId2"/>
          <a:stretch>
            <a:fillRect/>
          </a:stretch>
        </p:blipFill>
        <p:spPr>
          <a:xfrm>
            <a:off x="5852160" y="1172160"/>
            <a:ext cx="3474360" cy="3033720"/>
          </a:xfrm>
          <a:prstGeom prst="rect">
            <a:avLst/>
          </a:prstGeom>
          <a:ln>
            <a:noFill/>
          </a:ln>
        </p:spPr>
      </p:pic>
      <p:sp>
        <p:nvSpPr>
          <p:cNvPr id="777" name="CustomShape 4"/>
          <p:cNvSpPr/>
          <p:nvPr/>
        </p:nvSpPr>
        <p:spPr>
          <a:xfrm>
            <a:off x="92160" y="143280"/>
            <a:ext cx="9935640" cy="672840"/>
          </a:xfrm>
          <a:prstGeom prst="rect">
            <a:avLst/>
          </a:prstGeom>
          <a:noFill/>
          <a:ln>
            <a:noFill/>
          </a:ln>
        </p:spPr>
        <p:txBody>
          <a:bodyPr lIns="90000" rIns="90000" tIns="45000" bIns="45000"/>
          <a:p>
            <a:r>
              <a:rPr b="1" lang="en-US" sz="2600">
                <a:solidFill>
                  <a:srgbClr val="ffffff"/>
                </a:solidFill>
                <a:latin typeface="Arial"/>
                <a:ea typeface="DejaVu Sans"/>
              </a:rPr>
              <a:t>3D Hit plot of RPCs</a:t>
            </a:r>
            <a:endParaRPr/>
          </a:p>
        </p:txBody>
      </p:sp>
      <p:sp>
        <p:nvSpPr>
          <p:cNvPr id="778" name="CustomShape 5"/>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28</a:t>
            </a:r>
            <a:endParaRPr/>
          </a:p>
        </p:txBody>
      </p:sp>
      <p:sp>
        <p:nvSpPr>
          <p:cNvPr id="779" name="Line 6"/>
          <p:cNvSpPr/>
          <p:nvPr/>
        </p:nvSpPr>
        <p:spPr>
          <a:xfrm>
            <a:off x="1440" y="6544800"/>
            <a:ext cx="9907560" cy="38880"/>
          </a:xfrm>
          <a:prstGeom prst="line">
            <a:avLst/>
          </a:prstGeom>
          <a:ln>
            <a:solidFill>
              <a:srgbClr val="000000"/>
            </a:solidFill>
          </a:ln>
        </p:spPr>
      </p:sp>
      <p:pic>
        <p:nvPicPr>
          <p:cNvPr id="780" name="" descr=""/>
          <p:cNvPicPr/>
          <p:nvPr/>
        </p:nvPicPr>
        <p:blipFill>
          <a:blip r:embed="rId3"/>
          <a:stretch>
            <a:fillRect/>
          </a:stretch>
        </p:blipFill>
        <p:spPr>
          <a:xfrm>
            <a:off x="2834640" y="3635280"/>
            <a:ext cx="3457800" cy="2925720"/>
          </a:xfrm>
          <a:prstGeom prst="rect">
            <a:avLst/>
          </a:prstGeom>
          <a:ln>
            <a:noFill/>
          </a:ln>
        </p:spPr>
      </p:pic>
      <p:sp>
        <p:nvSpPr>
          <p:cNvPr id="781" name="CustomShape 7"/>
          <p:cNvSpPr/>
          <p:nvPr/>
        </p:nvSpPr>
        <p:spPr>
          <a:xfrm>
            <a:off x="1764720" y="3728160"/>
            <a:ext cx="1645560" cy="345960"/>
          </a:xfrm>
          <a:prstGeom prst="rect">
            <a:avLst/>
          </a:prstGeom>
          <a:noFill/>
          <a:ln>
            <a:noFill/>
          </a:ln>
        </p:spPr>
        <p:txBody>
          <a:bodyPr lIns="90000" rIns="90000" tIns="45000" bIns="45000"/>
          <a:p>
            <a:r>
              <a:rPr lang="en-US">
                <a:latin typeface="Arial"/>
              </a:rPr>
              <a:t>RPC-1</a:t>
            </a:r>
            <a:endParaRPr/>
          </a:p>
        </p:txBody>
      </p:sp>
      <p:sp>
        <p:nvSpPr>
          <p:cNvPr id="782" name="CustomShape 8"/>
          <p:cNvSpPr/>
          <p:nvPr/>
        </p:nvSpPr>
        <p:spPr>
          <a:xfrm>
            <a:off x="7315200" y="4023360"/>
            <a:ext cx="1645560" cy="345960"/>
          </a:xfrm>
          <a:prstGeom prst="rect">
            <a:avLst/>
          </a:prstGeom>
          <a:noFill/>
          <a:ln>
            <a:noFill/>
          </a:ln>
        </p:spPr>
        <p:txBody>
          <a:bodyPr lIns="90000" rIns="90000" tIns="45000" bIns="45000"/>
          <a:p>
            <a:r>
              <a:rPr lang="en-US">
                <a:latin typeface="Arial"/>
              </a:rPr>
              <a:t>RPC-2</a:t>
            </a:r>
            <a:endParaRPr/>
          </a:p>
        </p:txBody>
      </p:sp>
      <p:sp>
        <p:nvSpPr>
          <p:cNvPr id="783" name="CustomShape 9"/>
          <p:cNvSpPr/>
          <p:nvPr/>
        </p:nvSpPr>
        <p:spPr>
          <a:xfrm>
            <a:off x="5029200" y="6217920"/>
            <a:ext cx="1645560" cy="345960"/>
          </a:xfrm>
          <a:prstGeom prst="rect">
            <a:avLst/>
          </a:prstGeom>
          <a:noFill/>
          <a:ln>
            <a:noFill/>
          </a:ln>
        </p:spPr>
        <p:txBody>
          <a:bodyPr lIns="90000" rIns="90000" tIns="45000" bIns="45000"/>
          <a:p>
            <a:r>
              <a:rPr lang="en-US">
                <a:latin typeface="Arial"/>
              </a:rPr>
              <a:t>RPC-3</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4" name="CustomShape 1"/>
          <p:cNvSpPr/>
          <p:nvPr/>
        </p:nvSpPr>
        <p:spPr>
          <a:xfrm>
            <a:off x="-11160" y="6120"/>
            <a:ext cx="9914400" cy="542160"/>
          </a:xfrm>
          <a:prstGeom prst="rect">
            <a:avLst/>
          </a:prstGeom>
          <a:solidFill>
            <a:srgbClr val="00213b"/>
          </a:solidFill>
          <a:ln>
            <a:noFill/>
          </a:ln>
        </p:spPr>
      </p:sp>
      <p:sp>
        <p:nvSpPr>
          <p:cNvPr id="785" name="CustomShape 2"/>
          <p:cNvSpPr/>
          <p:nvPr/>
        </p:nvSpPr>
        <p:spPr>
          <a:xfrm>
            <a:off x="-11160" y="6120"/>
            <a:ext cx="9914400" cy="991080"/>
          </a:xfrm>
          <a:prstGeom prst="rect">
            <a:avLst/>
          </a:prstGeom>
          <a:noFill/>
          <a:ln>
            <a:noFill/>
          </a:ln>
        </p:spPr>
      </p:sp>
      <p:sp>
        <p:nvSpPr>
          <p:cNvPr id="786" name="CustomShape 3"/>
          <p:cNvSpPr/>
          <p:nvPr/>
        </p:nvSpPr>
        <p:spPr>
          <a:xfrm>
            <a:off x="275040" y="289800"/>
            <a:ext cx="9363600" cy="392760"/>
          </a:xfrm>
          <a:prstGeom prst="rect">
            <a:avLst/>
          </a:prstGeom>
          <a:noFill/>
          <a:ln>
            <a:noFill/>
          </a:ln>
        </p:spPr>
      </p:sp>
      <p:sp>
        <p:nvSpPr>
          <p:cNvPr id="787" name="CustomShape 4"/>
          <p:cNvSpPr/>
          <p:nvPr/>
        </p:nvSpPr>
        <p:spPr>
          <a:xfrm>
            <a:off x="133200" y="22320"/>
            <a:ext cx="6124320" cy="826200"/>
          </a:xfrm>
          <a:prstGeom prst="rect">
            <a:avLst/>
          </a:prstGeom>
          <a:noFill/>
          <a:ln>
            <a:noFill/>
          </a:ln>
        </p:spPr>
        <p:txBody>
          <a:bodyPr lIns="90000" rIns="90000" tIns="45000" bIns="45000"/>
          <a:p>
            <a:r>
              <a:rPr b="1" lang="en-US" sz="2600">
                <a:solidFill>
                  <a:srgbClr val="ffffff"/>
                </a:solidFill>
                <a:latin typeface="Arial"/>
                <a:ea typeface="DejaVu Sans"/>
              </a:rPr>
              <a:t>Track Reconstruction Algorithm</a:t>
            </a:r>
            <a:endParaRPr/>
          </a:p>
        </p:txBody>
      </p:sp>
      <p:sp>
        <p:nvSpPr>
          <p:cNvPr id="788" name="CustomShape 5"/>
          <p:cNvSpPr/>
          <p:nvPr/>
        </p:nvSpPr>
        <p:spPr>
          <a:xfrm>
            <a:off x="133200" y="579600"/>
            <a:ext cx="9379080" cy="5463360"/>
          </a:xfrm>
          <a:prstGeom prst="rect">
            <a:avLst/>
          </a:prstGeom>
          <a:noFill/>
          <a:ln>
            <a:noFill/>
          </a:ln>
        </p:spPr>
        <p:txBody>
          <a:bodyPr lIns="90000" rIns="90000" tIns="45000" bIns="45000"/>
          <a:p>
            <a:r>
              <a:rPr lang="en-US">
                <a:solidFill>
                  <a:srgbClr val="000000"/>
                </a:solidFill>
                <a:latin typeface="Arial"/>
                <a:ea typeface="DejaVu Sans"/>
              </a:rPr>
              <a:t>Due to spatial resolution of RPC, we don't get the exact hit location.</a:t>
            </a:r>
            <a:endParaRPr/>
          </a:p>
          <a:p>
            <a:endParaRPr/>
          </a:p>
          <a:p>
            <a:r>
              <a:rPr lang="en-US">
                <a:solidFill>
                  <a:srgbClr val="000000"/>
                </a:solidFill>
                <a:latin typeface="Arial"/>
                <a:ea typeface="DejaVu Sans"/>
              </a:rPr>
              <a:t>What we got is, the strip number that got fired in X and Y Plane.</a:t>
            </a:r>
            <a:endParaRPr/>
          </a:p>
          <a:p>
            <a:endParaRPr/>
          </a:p>
          <a:p>
            <a:r>
              <a:rPr lang="en-US">
                <a:solidFill>
                  <a:srgbClr val="000000"/>
                </a:solidFill>
                <a:latin typeface="Arial"/>
                <a:ea typeface="DejaVu Sans"/>
              </a:rPr>
              <a:t>As a first step we have considered only those events where only one strip fired in X and Y.</a:t>
            </a:r>
            <a:endParaRPr/>
          </a:p>
          <a:p>
            <a:endParaRPr/>
          </a:p>
          <a:p>
            <a:r>
              <a:rPr lang="en-US">
                <a:solidFill>
                  <a:srgbClr val="000000"/>
                </a:solidFill>
                <a:latin typeface="Arial"/>
                <a:ea typeface="DejaVu Sans"/>
              </a:rPr>
              <a:t>Once we get the strip numbers, we  try to map them to 3D coordinate system, with origin as the centre of hodoscope.</a:t>
            </a:r>
            <a:endParaRPr/>
          </a:p>
          <a:p>
            <a:endParaRPr/>
          </a:p>
          <a:p>
            <a:r>
              <a:rPr lang="en-US">
                <a:solidFill>
                  <a:srgbClr val="000000"/>
                </a:solidFill>
                <a:latin typeface="Arial"/>
                <a:ea typeface="DejaVu Sans"/>
              </a:rPr>
              <a:t>One strip in X and Y direction give us the area (Pixel) on the Detector from where the muon has pass through.</a:t>
            </a:r>
            <a:endParaRPr/>
          </a:p>
          <a:p>
            <a:endParaRPr/>
          </a:p>
          <a:p>
            <a:r>
              <a:rPr lang="en-US">
                <a:solidFill>
                  <a:srgbClr val="000000"/>
                </a:solidFill>
                <a:latin typeface="Arial"/>
                <a:ea typeface="DejaVu Sans"/>
              </a:rPr>
              <a:t>The area of this pixel is rough 2.8cm X 2.8cm</a:t>
            </a:r>
            <a:endParaRPr/>
          </a:p>
          <a:p>
            <a:endParaRPr/>
          </a:p>
          <a:p>
            <a:r>
              <a:rPr lang="en-US">
                <a:solidFill>
                  <a:srgbClr val="000000"/>
                </a:solidFill>
                <a:latin typeface="Arial"/>
                <a:ea typeface="DejaVu Sans"/>
              </a:rPr>
              <a:t>We took the center of the pixel as the muon hit position (which is not actually true), infact the hit position is distributed throughout the area of the pixel.</a:t>
            </a:r>
            <a:endParaRPr/>
          </a:p>
          <a:p>
            <a:endParaRPr/>
          </a:p>
          <a:p>
            <a:r>
              <a:rPr lang="en-US">
                <a:solidFill>
                  <a:srgbClr val="000000"/>
                </a:solidFill>
                <a:latin typeface="Arial"/>
                <a:ea typeface="DejaVu Sans"/>
              </a:rPr>
              <a:t>The true position can be obtained by fitting the straight line through the center of fired pixel for the stack of 'N' detector.</a:t>
            </a:r>
            <a:endParaRPr/>
          </a:p>
          <a:p>
            <a:endParaRPr/>
          </a:p>
          <a:p>
            <a:r>
              <a:rPr lang="en-US">
                <a:solidFill>
                  <a:srgbClr val="000000"/>
                </a:solidFill>
                <a:latin typeface="Arial"/>
                <a:ea typeface="DejaVu Sans"/>
              </a:rPr>
              <a:t>The more the number of detectors the better is the hit location estimation.</a:t>
            </a:r>
            <a:endParaRPr/>
          </a:p>
          <a:p>
            <a:endParaRPr/>
          </a:p>
          <a:p>
            <a:endParaRPr/>
          </a:p>
        </p:txBody>
      </p:sp>
      <p:sp>
        <p:nvSpPr>
          <p:cNvPr id="789" name="CustomShape 6"/>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29</a:t>
            </a:r>
            <a:endParaRPr/>
          </a:p>
        </p:txBody>
      </p:sp>
      <p:sp>
        <p:nvSpPr>
          <p:cNvPr id="790" name="Line 7"/>
          <p:cNvSpPr/>
          <p:nvPr/>
        </p:nvSpPr>
        <p:spPr>
          <a:xfrm>
            <a:off x="1440" y="6544800"/>
            <a:ext cx="9907560" cy="38880"/>
          </a:xfrm>
          <a:prstGeom prst="line">
            <a:avLst/>
          </a:prstGeom>
          <a:ln>
            <a:solidFill>
              <a:srgbClr val="000000"/>
            </a:solidFill>
          </a:ln>
        </p:spPr>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4" name="CustomShape 1"/>
          <p:cNvSpPr/>
          <p:nvPr/>
        </p:nvSpPr>
        <p:spPr>
          <a:xfrm>
            <a:off x="0" y="0"/>
            <a:ext cx="9902160" cy="1005480"/>
          </a:xfrm>
          <a:prstGeom prst="rect">
            <a:avLst/>
          </a:prstGeom>
          <a:solidFill>
            <a:srgbClr val="00213b"/>
          </a:solidFill>
          <a:ln>
            <a:noFill/>
          </a:ln>
        </p:spPr>
      </p:sp>
      <p:sp>
        <p:nvSpPr>
          <p:cNvPr id="485" name="CustomShape 2"/>
          <p:cNvSpPr/>
          <p:nvPr/>
        </p:nvSpPr>
        <p:spPr>
          <a:xfrm>
            <a:off x="0" y="0"/>
            <a:ext cx="9902160" cy="1377000"/>
          </a:xfrm>
          <a:prstGeom prst="rect">
            <a:avLst/>
          </a:prstGeom>
          <a:noFill/>
          <a:ln>
            <a:noFill/>
          </a:ln>
        </p:spPr>
      </p:sp>
      <p:pic>
        <p:nvPicPr>
          <p:cNvPr id="486" name="Picture 11" descr=""/>
          <p:cNvPicPr/>
          <p:nvPr/>
        </p:nvPicPr>
        <p:blipFill>
          <a:blip r:embed="rId1"/>
          <a:stretch>
            <a:fillRect/>
          </a:stretch>
        </p:blipFill>
        <p:spPr>
          <a:xfrm>
            <a:off x="5029200" y="1406520"/>
            <a:ext cx="4872960" cy="4719600"/>
          </a:xfrm>
          <a:prstGeom prst="rect">
            <a:avLst/>
          </a:prstGeom>
          <a:ln>
            <a:noFill/>
          </a:ln>
        </p:spPr>
      </p:pic>
      <p:sp>
        <p:nvSpPr>
          <p:cNvPr id="487" name="CustomShape 3"/>
          <p:cNvSpPr/>
          <p:nvPr/>
        </p:nvSpPr>
        <p:spPr>
          <a:xfrm>
            <a:off x="309240" y="297360"/>
            <a:ext cx="4910760" cy="707400"/>
          </a:xfrm>
          <a:prstGeom prst="rect">
            <a:avLst/>
          </a:prstGeom>
          <a:noFill/>
          <a:ln>
            <a:noFill/>
          </a:ln>
        </p:spPr>
        <p:txBody>
          <a:bodyPr lIns="0" rIns="40680" tIns="0" bIns="0"/>
          <a:p>
            <a:pPr>
              <a:lnSpc>
                <a:spcPct val="100000"/>
              </a:lnSpc>
            </a:pPr>
            <a:r>
              <a:rPr b="1" lang="en-US" sz="2400">
                <a:solidFill>
                  <a:srgbClr val="ffffff"/>
                </a:solidFill>
                <a:latin typeface="Arial"/>
                <a:ea typeface="ヒラギノ角ゴ ProN W3"/>
              </a:rPr>
              <a:t>Presentation Overview</a:t>
            </a:r>
            <a:endParaRPr/>
          </a:p>
          <a:p>
            <a:pPr algn="r">
              <a:lnSpc>
                <a:spcPct val="100000"/>
              </a:lnSpc>
            </a:pPr>
            <a:endParaRPr/>
          </a:p>
        </p:txBody>
      </p:sp>
      <p:sp>
        <p:nvSpPr>
          <p:cNvPr id="488" name="CustomShape 4"/>
          <p:cNvSpPr/>
          <p:nvPr/>
        </p:nvSpPr>
        <p:spPr>
          <a:xfrm>
            <a:off x="417240" y="1808640"/>
            <a:ext cx="3940920" cy="2588400"/>
          </a:xfrm>
          <a:prstGeom prst="rect">
            <a:avLst/>
          </a:prstGeom>
          <a:noFill/>
          <a:ln>
            <a:noFill/>
          </a:ln>
        </p:spPr>
        <p:txBody>
          <a:bodyPr lIns="0" rIns="40680" tIns="0" bIns="0"/>
          <a:p>
            <a:pPr>
              <a:lnSpc>
                <a:spcPct val="100000"/>
              </a:lnSpc>
              <a:buSzPct val="125000"/>
              <a:buFont typeface="Arial"/>
              <a:buChar char="•"/>
            </a:pPr>
            <a:r>
              <a:rPr b="1" lang="en-US" sz="1400">
                <a:solidFill>
                  <a:srgbClr val="333399"/>
                </a:solidFill>
                <a:latin typeface="Arial"/>
                <a:ea typeface="ヒラギノ角ゴ ProN W3"/>
              </a:rPr>
              <a:t>Cosmic-rays and muon tomography</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Simulation of  Muon Tomography using Geant4 </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Hodoscope Setup  at RPC lab</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Construction of Muon Detectors</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Reconstruction algorithms</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Current Status of Project</a:t>
            </a:r>
            <a:endParaRPr/>
          </a:p>
          <a:p>
            <a:pPr>
              <a:lnSpc>
                <a:spcPct val="100000"/>
              </a:lnSpc>
            </a:pPr>
            <a:endParaRPr/>
          </a:p>
          <a:p>
            <a:pPr>
              <a:lnSpc>
                <a:spcPct val="100000"/>
              </a:lnSpc>
              <a:buSzPct val="125000"/>
              <a:buFont typeface="Arial"/>
              <a:buChar char="•"/>
            </a:pPr>
            <a:r>
              <a:rPr b="1" lang="en-US" sz="1400">
                <a:solidFill>
                  <a:srgbClr val="333399"/>
                </a:solidFill>
                <a:latin typeface="Arial"/>
                <a:ea typeface="ヒラギノ角ゴ ProN W3"/>
              </a:rPr>
              <a:t>Conclusion and outlook</a:t>
            </a:r>
            <a:endParaRPr/>
          </a:p>
          <a:p>
            <a:pPr>
              <a:lnSpc>
                <a:spcPct val="100000"/>
              </a:lnSpc>
            </a:pPr>
            <a:endParaRPr/>
          </a:p>
        </p:txBody>
      </p:sp>
      <p:sp>
        <p:nvSpPr>
          <p:cNvPr id="489" name="CustomShape 5"/>
          <p:cNvSpPr/>
          <p:nvPr/>
        </p:nvSpPr>
        <p:spPr>
          <a:xfrm>
            <a:off x="-1620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a:t>
            </a:r>
            <a:endParaRPr/>
          </a:p>
        </p:txBody>
      </p:sp>
      <p:sp>
        <p:nvSpPr>
          <p:cNvPr id="490" name="Line 6"/>
          <p:cNvSpPr/>
          <p:nvPr/>
        </p:nvSpPr>
        <p:spPr>
          <a:xfrm>
            <a:off x="360" y="6544800"/>
            <a:ext cx="9907560" cy="38880"/>
          </a:xfrm>
          <a:prstGeom prst="line">
            <a:avLst/>
          </a:prstGeom>
          <a:ln>
            <a:solidFill>
              <a:srgbClr val="000000"/>
            </a:solidFill>
          </a:ln>
        </p:spPr>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1" name="CustomShape 1"/>
          <p:cNvSpPr/>
          <p:nvPr/>
        </p:nvSpPr>
        <p:spPr>
          <a:xfrm>
            <a:off x="-11160" y="6120"/>
            <a:ext cx="9914400" cy="991080"/>
          </a:xfrm>
          <a:prstGeom prst="rect">
            <a:avLst/>
          </a:prstGeom>
          <a:solidFill>
            <a:srgbClr val="00213b"/>
          </a:solidFill>
          <a:ln>
            <a:noFill/>
          </a:ln>
        </p:spPr>
      </p:sp>
      <p:sp>
        <p:nvSpPr>
          <p:cNvPr id="792" name="CustomShape 2"/>
          <p:cNvSpPr/>
          <p:nvPr/>
        </p:nvSpPr>
        <p:spPr>
          <a:xfrm>
            <a:off x="-11160" y="6120"/>
            <a:ext cx="9914400" cy="991080"/>
          </a:xfrm>
          <a:prstGeom prst="rect">
            <a:avLst/>
          </a:prstGeom>
          <a:noFill/>
          <a:ln>
            <a:noFill/>
          </a:ln>
        </p:spPr>
      </p:sp>
      <p:sp>
        <p:nvSpPr>
          <p:cNvPr id="793" name="CustomShape 3"/>
          <p:cNvSpPr/>
          <p:nvPr/>
        </p:nvSpPr>
        <p:spPr>
          <a:xfrm>
            <a:off x="275040" y="289800"/>
            <a:ext cx="9363600" cy="392760"/>
          </a:xfrm>
          <a:prstGeom prst="rect">
            <a:avLst/>
          </a:prstGeom>
          <a:noFill/>
          <a:ln>
            <a:noFill/>
          </a:ln>
        </p:spPr>
      </p:sp>
      <p:sp>
        <p:nvSpPr>
          <p:cNvPr id="794" name="CustomShape 4"/>
          <p:cNvSpPr/>
          <p:nvPr/>
        </p:nvSpPr>
        <p:spPr>
          <a:xfrm>
            <a:off x="75600" y="156960"/>
            <a:ext cx="9846720" cy="606600"/>
          </a:xfrm>
          <a:prstGeom prst="rect">
            <a:avLst/>
          </a:prstGeom>
          <a:noFill/>
          <a:ln>
            <a:noFill/>
          </a:ln>
        </p:spPr>
        <p:txBody>
          <a:bodyPr lIns="0" rIns="0" tIns="0" bIns="0" anchor="ctr"/>
          <a:p>
            <a:r>
              <a:rPr b="1" lang="en-US" sz="2000">
                <a:solidFill>
                  <a:srgbClr val="ffffff"/>
                </a:solidFill>
                <a:latin typeface="Arial"/>
                <a:ea typeface="DejaVu Sans"/>
              </a:rPr>
              <a:t>Muon Tracks from two RPCs (1m x 1m) with 32 read outs each in X and Y planes</a:t>
            </a:r>
            <a:endParaRPr/>
          </a:p>
          <a:p>
            <a:pPr algn="ctr">
              <a:lnSpc>
                <a:spcPct val="100000"/>
              </a:lnSpc>
            </a:pPr>
            <a:r>
              <a:rPr b="1" lang="en-US" sz="2000">
                <a:solidFill>
                  <a:srgbClr val="ffffff"/>
                </a:solidFill>
                <a:latin typeface="Arial"/>
                <a:ea typeface="DejaVu Sans"/>
              </a:rPr>
              <a:t>(From Experimental data)</a:t>
            </a:r>
            <a:endParaRPr/>
          </a:p>
        </p:txBody>
      </p:sp>
      <p:sp>
        <p:nvSpPr>
          <p:cNvPr id="795" name="CustomShape 5"/>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30</a:t>
            </a:r>
            <a:endParaRPr/>
          </a:p>
        </p:txBody>
      </p:sp>
      <p:sp>
        <p:nvSpPr>
          <p:cNvPr id="796" name="Line 6"/>
          <p:cNvSpPr/>
          <p:nvPr/>
        </p:nvSpPr>
        <p:spPr>
          <a:xfrm>
            <a:off x="1440" y="6544800"/>
            <a:ext cx="9907560" cy="38880"/>
          </a:xfrm>
          <a:prstGeom prst="line">
            <a:avLst/>
          </a:prstGeom>
          <a:ln>
            <a:solidFill>
              <a:srgbClr val="000000"/>
            </a:solidFill>
          </a:ln>
        </p:spPr>
      </p:sp>
      <p:sp>
        <p:nvSpPr>
          <p:cNvPr id="797" name="CustomShape 7"/>
          <p:cNvSpPr/>
          <p:nvPr/>
        </p:nvSpPr>
        <p:spPr>
          <a:xfrm>
            <a:off x="74880" y="1280160"/>
            <a:ext cx="4754520" cy="3417480"/>
          </a:xfrm>
          <a:prstGeom prst="rect">
            <a:avLst/>
          </a:prstGeom>
          <a:noFill/>
          <a:ln>
            <a:noFill/>
          </a:ln>
        </p:spPr>
        <p:txBody>
          <a:bodyPr lIns="90000" rIns="90000" tIns="45000" bIns="45000"/>
          <a:p>
            <a:r>
              <a:rPr lang="en-US">
                <a:latin typeface="Arial"/>
              </a:rPr>
              <a:t>Here we have tried to visualize the muon tracks from two RPC detectors.</a:t>
            </a:r>
            <a:endParaRPr/>
          </a:p>
          <a:p>
            <a:endParaRPr/>
          </a:p>
          <a:p>
            <a:r>
              <a:rPr lang="en-US">
                <a:latin typeface="Arial"/>
              </a:rPr>
              <a:t>These are separated vertically by 120 cm</a:t>
            </a:r>
            <a:endParaRPr/>
          </a:p>
          <a:p>
            <a:endParaRPr/>
          </a:p>
          <a:p>
            <a:r>
              <a:rPr lang="en-US">
                <a:solidFill>
                  <a:srgbClr val="000000"/>
                </a:solidFill>
                <a:latin typeface="Arial"/>
                <a:ea typeface="DejaVu Sans"/>
              </a:rPr>
              <a:t>Only those events are considered where only one strip fired in X and Y.</a:t>
            </a:r>
            <a:endParaRPr/>
          </a:p>
          <a:p>
            <a:endParaRPr/>
          </a:p>
          <a:p>
            <a:r>
              <a:rPr lang="en-US">
                <a:solidFill>
                  <a:srgbClr val="000000"/>
                </a:solidFill>
                <a:latin typeface="Arial"/>
                <a:ea typeface="DejaVu Sans"/>
              </a:rPr>
              <a:t>The figure display 600 such tracks.</a:t>
            </a:r>
            <a:endParaRPr/>
          </a:p>
          <a:p>
            <a:endParaRPr/>
          </a:p>
          <a:p>
            <a:endParaRPr/>
          </a:p>
          <a:p>
            <a:endParaRPr/>
          </a:p>
          <a:p>
            <a:endParaRPr/>
          </a:p>
        </p:txBody>
      </p:sp>
      <p:pic>
        <p:nvPicPr>
          <p:cNvPr id="798" name="" descr=""/>
          <p:cNvPicPr/>
          <p:nvPr/>
        </p:nvPicPr>
        <p:blipFill>
          <a:blip r:embed="rId1"/>
          <a:stretch>
            <a:fillRect/>
          </a:stretch>
        </p:blipFill>
        <p:spPr>
          <a:xfrm>
            <a:off x="4846320" y="1128960"/>
            <a:ext cx="4571640" cy="536292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9" name="CustomShape 1"/>
          <p:cNvSpPr/>
          <p:nvPr/>
        </p:nvSpPr>
        <p:spPr>
          <a:xfrm>
            <a:off x="-11160" y="6120"/>
            <a:ext cx="9914400" cy="991080"/>
          </a:xfrm>
          <a:prstGeom prst="rect">
            <a:avLst/>
          </a:prstGeom>
          <a:solidFill>
            <a:srgbClr val="00213b"/>
          </a:solidFill>
          <a:ln>
            <a:noFill/>
          </a:ln>
        </p:spPr>
      </p:sp>
      <p:sp>
        <p:nvSpPr>
          <p:cNvPr id="800" name="CustomShape 2"/>
          <p:cNvSpPr/>
          <p:nvPr/>
        </p:nvSpPr>
        <p:spPr>
          <a:xfrm>
            <a:off x="-11160" y="6120"/>
            <a:ext cx="9914400" cy="991080"/>
          </a:xfrm>
          <a:prstGeom prst="rect">
            <a:avLst/>
          </a:prstGeom>
          <a:noFill/>
          <a:ln>
            <a:noFill/>
          </a:ln>
        </p:spPr>
      </p:sp>
      <p:sp>
        <p:nvSpPr>
          <p:cNvPr id="801" name="CustomShape 3"/>
          <p:cNvSpPr/>
          <p:nvPr/>
        </p:nvSpPr>
        <p:spPr>
          <a:xfrm>
            <a:off x="275040" y="289800"/>
            <a:ext cx="9363600" cy="392760"/>
          </a:xfrm>
          <a:prstGeom prst="rect">
            <a:avLst/>
          </a:prstGeom>
          <a:noFill/>
          <a:ln>
            <a:noFill/>
          </a:ln>
        </p:spPr>
      </p:sp>
      <p:sp>
        <p:nvSpPr>
          <p:cNvPr id="802" name="CustomShape 4"/>
          <p:cNvSpPr/>
          <p:nvPr/>
        </p:nvSpPr>
        <p:spPr>
          <a:xfrm>
            <a:off x="182880" y="1046520"/>
            <a:ext cx="3382920" cy="344160"/>
          </a:xfrm>
          <a:prstGeom prst="rect">
            <a:avLst/>
          </a:prstGeom>
          <a:noFill/>
          <a:ln>
            <a:noFill/>
          </a:ln>
        </p:spPr>
        <p:txBody>
          <a:bodyPr lIns="90000" rIns="90000" tIns="45000" bIns="45000"/>
          <a:p>
            <a:r>
              <a:rPr b="1" lang="en-US">
                <a:solidFill>
                  <a:srgbClr val="000000"/>
                </a:solidFill>
                <a:latin typeface="Arial"/>
                <a:ea typeface="DejaVu Sans"/>
              </a:rPr>
              <a:t>Ideal Situation (Simulations)</a:t>
            </a:r>
            <a:endParaRPr/>
          </a:p>
        </p:txBody>
      </p:sp>
      <p:sp>
        <p:nvSpPr>
          <p:cNvPr id="803" name="CustomShape 5"/>
          <p:cNvSpPr/>
          <p:nvPr/>
        </p:nvSpPr>
        <p:spPr>
          <a:xfrm>
            <a:off x="3656520" y="1064880"/>
            <a:ext cx="3381120" cy="600120"/>
          </a:xfrm>
          <a:prstGeom prst="rect">
            <a:avLst/>
          </a:prstGeom>
          <a:noFill/>
          <a:ln>
            <a:noFill/>
          </a:ln>
        </p:spPr>
        <p:txBody>
          <a:bodyPr lIns="90000" rIns="90000" tIns="45000" bIns="45000"/>
          <a:p>
            <a:r>
              <a:rPr b="1" lang="en-US">
                <a:solidFill>
                  <a:srgbClr val="000000"/>
                </a:solidFill>
                <a:latin typeface="Arial"/>
                <a:ea typeface="DejaVu Sans"/>
              </a:rPr>
              <a:t>Currently what we are doing</a:t>
            </a:r>
            <a:endParaRPr/>
          </a:p>
        </p:txBody>
      </p:sp>
      <p:sp>
        <p:nvSpPr>
          <p:cNvPr id="804" name="CustomShape 6"/>
          <p:cNvSpPr/>
          <p:nvPr/>
        </p:nvSpPr>
        <p:spPr>
          <a:xfrm>
            <a:off x="7148880" y="942120"/>
            <a:ext cx="2866320" cy="600120"/>
          </a:xfrm>
          <a:prstGeom prst="rect">
            <a:avLst/>
          </a:prstGeom>
          <a:noFill/>
          <a:ln>
            <a:noFill/>
          </a:ln>
        </p:spPr>
        <p:txBody>
          <a:bodyPr lIns="90000" rIns="90000" tIns="45000" bIns="45000"/>
          <a:p>
            <a:r>
              <a:rPr b="1" lang="en-US">
                <a:solidFill>
                  <a:srgbClr val="000000"/>
                </a:solidFill>
                <a:latin typeface="Arial"/>
                <a:ea typeface="DejaVu Sans"/>
              </a:rPr>
              <a:t>In Reality what may be happening</a:t>
            </a:r>
            <a:endParaRPr/>
          </a:p>
        </p:txBody>
      </p:sp>
      <p:pic>
        <p:nvPicPr>
          <p:cNvPr id="805" name="" descr=""/>
          <p:cNvPicPr/>
          <p:nvPr/>
        </p:nvPicPr>
        <p:blipFill>
          <a:blip r:embed="rId1"/>
          <a:stretch>
            <a:fillRect/>
          </a:stretch>
        </p:blipFill>
        <p:spPr>
          <a:xfrm>
            <a:off x="274320" y="1622520"/>
            <a:ext cx="9326520" cy="4980240"/>
          </a:xfrm>
          <a:prstGeom prst="rect">
            <a:avLst/>
          </a:prstGeom>
          <a:ln>
            <a:noFill/>
          </a:ln>
        </p:spPr>
      </p:pic>
      <p:sp>
        <p:nvSpPr>
          <p:cNvPr id="806" name="CustomShape 7"/>
          <p:cNvSpPr/>
          <p:nvPr/>
        </p:nvSpPr>
        <p:spPr>
          <a:xfrm>
            <a:off x="277200" y="274320"/>
            <a:ext cx="4571640" cy="402480"/>
          </a:xfrm>
          <a:prstGeom prst="rect">
            <a:avLst/>
          </a:prstGeom>
          <a:noFill/>
          <a:ln>
            <a:noFill/>
          </a:ln>
        </p:spPr>
        <p:txBody>
          <a:bodyPr lIns="90000" rIns="90000" tIns="45000" bIns="45000"/>
          <a:p>
            <a:r>
              <a:rPr b="1" lang="en-US" sz="2200">
                <a:solidFill>
                  <a:srgbClr val="ffffff"/>
                </a:solidFill>
                <a:latin typeface="Arial"/>
              </a:rPr>
              <a:t>Schematics of various situations</a:t>
            </a:r>
            <a:endParaRPr/>
          </a:p>
        </p:txBody>
      </p:sp>
      <p:sp>
        <p:nvSpPr>
          <p:cNvPr id="807" name="CustomShape 8"/>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32</a:t>
            </a:r>
            <a:endParaRPr/>
          </a:p>
        </p:txBody>
      </p:sp>
      <p:sp>
        <p:nvSpPr>
          <p:cNvPr id="808" name="Line 9"/>
          <p:cNvSpPr/>
          <p:nvPr/>
        </p:nvSpPr>
        <p:spPr>
          <a:xfrm>
            <a:off x="1440" y="6544800"/>
            <a:ext cx="9907560" cy="38880"/>
          </a:xfrm>
          <a:prstGeom prst="line">
            <a:avLst/>
          </a:prstGeom>
          <a:ln>
            <a:solidFill>
              <a:srgbClr val="000000"/>
            </a:solidFill>
          </a:ln>
        </p:spPr>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9" name="CustomShape 1"/>
          <p:cNvSpPr/>
          <p:nvPr/>
        </p:nvSpPr>
        <p:spPr>
          <a:xfrm>
            <a:off x="-11160" y="6120"/>
            <a:ext cx="9914400" cy="725040"/>
          </a:xfrm>
          <a:prstGeom prst="rect">
            <a:avLst/>
          </a:prstGeom>
          <a:solidFill>
            <a:srgbClr val="00213b"/>
          </a:solidFill>
          <a:ln>
            <a:noFill/>
          </a:ln>
        </p:spPr>
      </p:sp>
      <p:sp>
        <p:nvSpPr>
          <p:cNvPr id="810" name="CustomShape 2"/>
          <p:cNvSpPr/>
          <p:nvPr/>
        </p:nvSpPr>
        <p:spPr>
          <a:xfrm>
            <a:off x="-11160" y="6120"/>
            <a:ext cx="9914400" cy="991080"/>
          </a:xfrm>
          <a:prstGeom prst="rect">
            <a:avLst/>
          </a:prstGeom>
          <a:noFill/>
          <a:ln>
            <a:noFill/>
          </a:ln>
        </p:spPr>
      </p:sp>
      <p:sp>
        <p:nvSpPr>
          <p:cNvPr id="811" name="CustomShape 3"/>
          <p:cNvSpPr/>
          <p:nvPr/>
        </p:nvSpPr>
        <p:spPr>
          <a:xfrm>
            <a:off x="275040" y="289800"/>
            <a:ext cx="9363600" cy="392760"/>
          </a:xfrm>
          <a:prstGeom prst="rect">
            <a:avLst/>
          </a:prstGeom>
          <a:noFill/>
          <a:ln>
            <a:noFill/>
          </a:ln>
        </p:spPr>
      </p:sp>
      <p:sp>
        <p:nvSpPr>
          <p:cNvPr id="812" name="CustomShape 4"/>
          <p:cNvSpPr/>
          <p:nvPr/>
        </p:nvSpPr>
        <p:spPr>
          <a:xfrm>
            <a:off x="421200" y="58320"/>
            <a:ext cx="5118480" cy="457200"/>
          </a:xfrm>
          <a:prstGeom prst="rect">
            <a:avLst/>
          </a:prstGeom>
          <a:noFill/>
          <a:ln>
            <a:noFill/>
          </a:ln>
        </p:spPr>
        <p:txBody>
          <a:bodyPr lIns="90000" rIns="90000" tIns="45000" bIns="45000"/>
          <a:p>
            <a:r>
              <a:rPr b="1" lang="en-US" sz="2600">
                <a:solidFill>
                  <a:srgbClr val="ffffff"/>
                </a:solidFill>
                <a:latin typeface="Arial"/>
                <a:ea typeface="DejaVu Sans"/>
              </a:rPr>
              <a:t>Limitations</a:t>
            </a:r>
            <a:endParaRPr/>
          </a:p>
        </p:txBody>
      </p:sp>
      <p:sp>
        <p:nvSpPr>
          <p:cNvPr id="813" name="CustomShape 5"/>
          <p:cNvSpPr/>
          <p:nvPr/>
        </p:nvSpPr>
        <p:spPr>
          <a:xfrm>
            <a:off x="457200" y="740160"/>
            <a:ext cx="6307200" cy="2903760"/>
          </a:xfrm>
          <a:prstGeom prst="rect">
            <a:avLst/>
          </a:prstGeom>
          <a:noFill/>
          <a:ln>
            <a:noFill/>
          </a:ln>
        </p:spPr>
        <p:txBody>
          <a:bodyPr lIns="90000" rIns="90000" tIns="45000" bIns="45000"/>
          <a:p>
            <a:r>
              <a:rPr lang="en-US">
                <a:solidFill>
                  <a:srgbClr val="000000"/>
                </a:solidFill>
                <a:latin typeface="Arial"/>
                <a:ea typeface="DejaVu Sans"/>
              </a:rPr>
              <a:t>Currently the main limitation is the number of detectors.</a:t>
            </a:r>
            <a:endParaRPr/>
          </a:p>
          <a:p>
            <a:endParaRPr/>
          </a:p>
          <a:p>
            <a:r>
              <a:rPr lang="en-US">
                <a:solidFill>
                  <a:srgbClr val="000000"/>
                </a:solidFill>
                <a:latin typeface="Arial"/>
                <a:ea typeface="DejaVu Sans"/>
              </a:rPr>
              <a:t>In order to reconstruct the track, we are chosing only </a:t>
            </a:r>
            <a:endParaRPr/>
          </a:p>
          <a:p>
            <a:r>
              <a:rPr lang="en-US">
                <a:solidFill>
                  <a:srgbClr val="000000"/>
                </a:solidFill>
                <a:latin typeface="Arial"/>
                <a:ea typeface="DejaVu Sans"/>
              </a:rPr>
              <a:t>those events, where only one strip fired in X and Y plane. </a:t>
            </a:r>
            <a:endParaRPr/>
          </a:p>
          <a:p>
            <a:endParaRPr/>
          </a:p>
          <a:p>
            <a:r>
              <a:rPr lang="en-US">
                <a:solidFill>
                  <a:srgbClr val="000000"/>
                </a:solidFill>
                <a:latin typeface="Arial"/>
                <a:ea typeface="DejaVu Sans"/>
              </a:rPr>
              <a:t>This will result in reduced detector efficiency.</a:t>
            </a:r>
            <a:endParaRPr/>
          </a:p>
          <a:p>
            <a:endParaRPr/>
          </a:p>
          <a:p>
            <a:r>
              <a:rPr lang="en-US">
                <a:solidFill>
                  <a:srgbClr val="000000"/>
                </a:solidFill>
                <a:latin typeface="Arial"/>
                <a:ea typeface="DejaVu Sans"/>
              </a:rPr>
              <a:t>In addition to that, the event will be useful only if all the detectors fired with above mentioned criteria.</a:t>
            </a:r>
            <a:endParaRPr/>
          </a:p>
          <a:p>
            <a:endParaRPr/>
          </a:p>
          <a:p>
            <a:r>
              <a:rPr lang="en-US">
                <a:solidFill>
                  <a:srgbClr val="000000"/>
                </a:solidFill>
                <a:latin typeface="Arial"/>
                <a:ea typeface="DejaVu Sans"/>
              </a:rPr>
              <a:t>This will result in reduced  overall tracking efficiency.</a:t>
            </a:r>
            <a:endParaRPr/>
          </a:p>
        </p:txBody>
      </p:sp>
      <p:sp>
        <p:nvSpPr>
          <p:cNvPr id="814" name="CustomShape 6"/>
          <p:cNvSpPr/>
          <p:nvPr/>
        </p:nvSpPr>
        <p:spPr>
          <a:xfrm>
            <a:off x="529200" y="3813120"/>
            <a:ext cx="4935600" cy="2391840"/>
          </a:xfrm>
          <a:prstGeom prst="rect">
            <a:avLst/>
          </a:prstGeom>
          <a:noFill/>
          <a:ln>
            <a:noFill/>
          </a:ln>
        </p:spPr>
        <p:txBody>
          <a:bodyPr lIns="90000" rIns="90000" tIns="45000" bIns="45000"/>
          <a:p>
            <a:r>
              <a:rPr b="1" lang="en-US">
                <a:solidFill>
                  <a:srgbClr val="800000"/>
                </a:solidFill>
                <a:latin typeface="Arial"/>
                <a:ea typeface="DejaVu Sans"/>
              </a:rPr>
              <a:t>How to overcome these limitations.</a:t>
            </a:r>
            <a:endParaRPr/>
          </a:p>
          <a:p>
            <a:endParaRPr/>
          </a:p>
          <a:p>
            <a:r>
              <a:rPr lang="en-US">
                <a:solidFill>
                  <a:srgbClr val="800000"/>
                </a:solidFill>
                <a:latin typeface="Arial"/>
                <a:ea typeface="DejaVu Sans"/>
              </a:rPr>
              <a:t>Increase the number of detectors</a:t>
            </a:r>
            <a:endParaRPr/>
          </a:p>
          <a:p>
            <a:endParaRPr/>
          </a:p>
          <a:p>
            <a:r>
              <a:rPr lang="en-US">
                <a:solidFill>
                  <a:srgbClr val="800000"/>
                </a:solidFill>
                <a:latin typeface="Arial"/>
                <a:ea typeface="DejaVu Sans"/>
              </a:rPr>
              <a:t>So that we can also take those events where multiple strips fires in X and Y planes.</a:t>
            </a:r>
            <a:endParaRPr/>
          </a:p>
          <a:p>
            <a:r>
              <a:rPr lang="en-US">
                <a:solidFill>
                  <a:srgbClr val="800000"/>
                </a:solidFill>
                <a:latin typeface="Arial"/>
                <a:ea typeface="DejaVu Sans"/>
              </a:rPr>
              <a:t>With  this we get more detector efficiency.</a:t>
            </a:r>
            <a:endParaRPr/>
          </a:p>
          <a:p>
            <a:endParaRPr/>
          </a:p>
          <a:p>
            <a:r>
              <a:rPr lang="en-US">
                <a:solidFill>
                  <a:srgbClr val="800000"/>
                </a:solidFill>
                <a:latin typeface="Arial"/>
                <a:ea typeface="DejaVu Sans"/>
              </a:rPr>
              <a:t>Take the line of best fit as the muon track.</a:t>
            </a:r>
            <a:endParaRPr/>
          </a:p>
        </p:txBody>
      </p:sp>
      <p:pic>
        <p:nvPicPr>
          <p:cNvPr id="815" name="" descr=""/>
          <p:cNvPicPr/>
          <p:nvPr/>
        </p:nvPicPr>
        <p:blipFill>
          <a:blip r:embed="rId1"/>
          <a:stretch>
            <a:fillRect/>
          </a:stretch>
        </p:blipFill>
        <p:spPr>
          <a:xfrm>
            <a:off x="6583680" y="1351800"/>
            <a:ext cx="3198240" cy="5138280"/>
          </a:xfrm>
          <a:prstGeom prst="rect">
            <a:avLst/>
          </a:prstGeom>
          <a:ln>
            <a:noFill/>
          </a:ln>
        </p:spPr>
      </p:pic>
      <p:sp>
        <p:nvSpPr>
          <p:cNvPr id="816" name="CustomShape 7"/>
          <p:cNvSpPr/>
          <p:nvPr/>
        </p:nvSpPr>
        <p:spPr>
          <a:xfrm>
            <a:off x="-1512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33</a:t>
            </a:r>
            <a:endParaRPr/>
          </a:p>
        </p:txBody>
      </p:sp>
      <p:sp>
        <p:nvSpPr>
          <p:cNvPr id="817" name="Line 8"/>
          <p:cNvSpPr/>
          <p:nvPr/>
        </p:nvSpPr>
        <p:spPr>
          <a:xfrm>
            <a:off x="1440" y="6544800"/>
            <a:ext cx="9907560" cy="38880"/>
          </a:xfrm>
          <a:prstGeom prst="line">
            <a:avLst/>
          </a:prstGeom>
          <a:ln>
            <a:solidFill>
              <a:srgbClr val="000000"/>
            </a:solidFill>
          </a:ln>
        </p:spPr>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8" name="CustomShape 1"/>
          <p:cNvSpPr/>
          <p:nvPr/>
        </p:nvSpPr>
        <p:spPr>
          <a:xfrm>
            <a:off x="-11160" y="6120"/>
            <a:ext cx="9914400" cy="542160"/>
          </a:xfrm>
          <a:prstGeom prst="rect">
            <a:avLst/>
          </a:prstGeom>
          <a:solidFill>
            <a:srgbClr val="00213b"/>
          </a:solidFill>
          <a:ln>
            <a:noFill/>
          </a:ln>
        </p:spPr>
      </p:sp>
      <p:sp>
        <p:nvSpPr>
          <p:cNvPr id="819" name="CustomShape 2"/>
          <p:cNvSpPr/>
          <p:nvPr/>
        </p:nvSpPr>
        <p:spPr>
          <a:xfrm>
            <a:off x="-11160" y="6120"/>
            <a:ext cx="9914400" cy="991080"/>
          </a:xfrm>
          <a:prstGeom prst="rect">
            <a:avLst/>
          </a:prstGeom>
          <a:noFill/>
          <a:ln>
            <a:noFill/>
          </a:ln>
        </p:spPr>
      </p:sp>
      <p:sp>
        <p:nvSpPr>
          <p:cNvPr id="820" name="CustomShape 3"/>
          <p:cNvSpPr/>
          <p:nvPr/>
        </p:nvSpPr>
        <p:spPr>
          <a:xfrm>
            <a:off x="275040" y="289800"/>
            <a:ext cx="9363600" cy="392760"/>
          </a:xfrm>
          <a:prstGeom prst="rect">
            <a:avLst/>
          </a:prstGeom>
          <a:noFill/>
          <a:ln>
            <a:noFill/>
          </a:ln>
        </p:spPr>
      </p:sp>
      <p:sp>
        <p:nvSpPr>
          <p:cNvPr id="821" name="CustomShape 4"/>
          <p:cNvSpPr/>
          <p:nvPr/>
        </p:nvSpPr>
        <p:spPr>
          <a:xfrm>
            <a:off x="172080" y="22320"/>
            <a:ext cx="9428760" cy="483480"/>
          </a:xfrm>
          <a:prstGeom prst="rect">
            <a:avLst/>
          </a:prstGeom>
          <a:noFill/>
          <a:ln>
            <a:noFill/>
          </a:ln>
        </p:spPr>
        <p:txBody>
          <a:bodyPr lIns="90000" rIns="90000" tIns="45000" bIns="45000"/>
          <a:p>
            <a:r>
              <a:rPr b="1" lang="en-US" sz="2400">
                <a:solidFill>
                  <a:srgbClr val="ffffff"/>
                </a:solidFill>
                <a:latin typeface="Arial"/>
                <a:ea typeface="DejaVu Sans"/>
              </a:rPr>
              <a:t>Next stage Simulation Plan</a:t>
            </a:r>
            <a:endParaRPr/>
          </a:p>
        </p:txBody>
      </p:sp>
      <p:sp>
        <p:nvSpPr>
          <p:cNvPr id="822" name="CustomShape 5"/>
          <p:cNvSpPr/>
          <p:nvPr/>
        </p:nvSpPr>
        <p:spPr>
          <a:xfrm>
            <a:off x="92520" y="578520"/>
            <a:ext cx="5468400" cy="3158640"/>
          </a:xfrm>
          <a:prstGeom prst="rect">
            <a:avLst/>
          </a:prstGeom>
          <a:noFill/>
          <a:ln>
            <a:noFill/>
          </a:ln>
        </p:spPr>
        <p:txBody>
          <a:bodyPr lIns="90000" rIns="90000" tIns="45000" bIns="45000"/>
          <a:p>
            <a:r>
              <a:rPr lang="en-US" sz="1700">
                <a:solidFill>
                  <a:srgbClr val="000000"/>
                </a:solidFill>
                <a:latin typeface="Arial"/>
                <a:ea typeface="DejaVu Sans"/>
              </a:rPr>
              <a:t>Start with setup consist of 4 Resistive </a:t>
            </a:r>
            <a:endParaRPr/>
          </a:p>
          <a:p>
            <a:r>
              <a:rPr lang="en-US" sz="1700">
                <a:solidFill>
                  <a:srgbClr val="000000"/>
                </a:solidFill>
                <a:latin typeface="Arial"/>
                <a:ea typeface="DejaVu Sans"/>
              </a:rPr>
              <a:t>Plate Chambers (RPC) placed in Z direction.</a:t>
            </a:r>
            <a:endParaRPr/>
          </a:p>
          <a:p>
            <a:endParaRPr/>
          </a:p>
          <a:p>
            <a:r>
              <a:rPr lang="en-US" sz="1700">
                <a:solidFill>
                  <a:srgbClr val="000000"/>
                </a:solidFill>
                <a:latin typeface="Arial"/>
                <a:ea typeface="DejaVu Sans"/>
              </a:rPr>
              <a:t>Each RPC of 1m x 1m surface area will be having two readout planes (X and Y) and will be placed orthogonally.</a:t>
            </a:r>
            <a:endParaRPr/>
          </a:p>
          <a:p>
            <a:endParaRPr/>
          </a:p>
          <a:p>
            <a:r>
              <a:rPr lang="en-US" sz="1700">
                <a:solidFill>
                  <a:srgbClr val="000000"/>
                </a:solidFill>
                <a:latin typeface="Arial"/>
                <a:ea typeface="DejaVu Sans"/>
              </a:rPr>
              <a:t>Each of these planes will be having 32 readout strips.</a:t>
            </a:r>
            <a:endParaRPr/>
          </a:p>
          <a:p>
            <a:endParaRPr/>
          </a:p>
          <a:p>
            <a:r>
              <a:rPr lang="en-US" sz="1700">
                <a:solidFill>
                  <a:srgbClr val="000000"/>
                </a:solidFill>
                <a:latin typeface="Arial"/>
                <a:ea typeface="DejaVu Sans"/>
              </a:rPr>
              <a:t>The strips will be separated by 2mm dead area.</a:t>
            </a:r>
            <a:endParaRPr/>
          </a:p>
          <a:p>
            <a:endParaRPr/>
          </a:p>
          <a:p>
            <a:r>
              <a:rPr lang="en-US" sz="1700">
                <a:solidFill>
                  <a:srgbClr val="000000"/>
                </a:solidFill>
                <a:latin typeface="Arial"/>
                <a:ea typeface="DejaVu Sans"/>
              </a:rPr>
              <a:t>Instead of storing the exact hit point, we will store the hitted strip number in X and Y plane.</a:t>
            </a:r>
            <a:endParaRPr/>
          </a:p>
          <a:p>
            <a:endParaRPr/>
          </a:p>
          <a:p>
            <a:r>
              <a:rPr lang="en-US" sz="1700">
                <a:solidFill>
                  <a:srgbClr val="000000"/>
                </a:solidFill>
                <a:latin typeface="Arial"/>
                <a:ea typeface="DejaVu Sans"/>
              </a:rPr>
              <a:t>This will exactly mimic the geometry of real RPC.</a:t>
            </a:r>
            <a:endParaRPr/>
          </a:p>
          <a:p>
            <a:endParaRPr/>
          </a:p>
          <a:p>
            <a:r>
              <a:rPr lang="en-US" sz="1700">
                <a:solidFill>
                  <a:srgbClr val="000000"/>
                </a:solidFill>
                <a:latin typeface="Arial"/>
                <a:ea typeface="DejaVu Sans"/>
              </a:rPr>
              <a:t>Then we will run these simulation with different numbers of detector each time, and get the line of best</a:t>
            </a:r>
            <a:endParaRPr/>
          </a:p>
          <a:p>
            <a:r>
              <a:rPr lang="en-US" sz="1700">
                <a:solidFill>
                  <a:srgbClr val="000000"/>
                </a:solidFill>
                <a:latin typeface="Arial"/>
                <a:ea typeface="DejaVu Sans"/>
              </a:rPr>
              <a:t>for incoming and outgoing trajectory</a:t>
            </a:r>
            <a:endParaRPr/>
          </a:p>
          <a:p>
            <a:endParaRPr/>
          </a:p>
          <a:p>
            <a:endParaRPr/>
          </a:p>
        </p:txBody>
      </p:sp>
      <p:pic>
        <p:nvPicPr>
          <p:cNvPr id="823" name="" descr=""/>
          <p:cNvPicPr/>
          <p:nvPr/>
        </p:nvPicPr>
        <p:blipFill>
          <a:blip r:embed="rId1"/>
          <a:stretch>
            <a:fillRect/>
          </a:stretch>
        </p:blipFill>
        <p:spPr>
          <a:xfrm>
            <a:off x="5500080" y="813960"/>
            <a:ext cx="4294440" cy="4622400"/>
          </a:xfrm>
          <a:prstGeom prst="rect">
            <a:avLst/>
          </a:prstGeom>
          <a:ln>
            <a:noFill/>
          </a:ln>
        </p:spPr>
      </p:pic>
      <p:sp>
        <p:nvSpPr>
          <p:cNvPr id="824" name="CustomShape 6"/>
          <p:cNvSpPr/>
          <p:nvPr/>
        </p:nvSpPr>
        <p:spPr>
          <a:xfrm rot="2350800">
            <a:off x="6913080" y="4497480"/>
            <a:ext cx="179640" cy="179640"/>
          </a:xfrm>
          <a:prstGeom prst="diamond">
            <a:avLst/>
          </a:prstGeom>
          <a:solidFill>
            <a:srgbClr val="c5000b"/>
          </a:solidFill>
          <a:ln>
            <a:solidFill>
              <a:srgbClr val="3465a4"/>
            </a:solidFill>
          </a:ln>
        </p:spPr>
      </p:sp>
      <p:sp>
        <p:nvSpPr>
          <p:cNvPr id="825" name="CustomShape 7"/>
          <p:cNvSpPr/>
          <p:nvPr/>
        </p:nvSpPr>
        <p:spPr>
          <a:xfrm rot="2350800">
            <a:off x="8008920" y="3800520"/>
            <a:ext cx="179640" cy="179640"/>
          </a:xfrm>
          <a:prstGeom prst="diamond">
            <a:avLst/>
          </a:prstGeom>
          <a:solidFill>
            <a:srgbClr val="c5000b"/>
          </a:solidFill>
          <a:ln>
            <a:solidFill>
              <a:srgbClr val="3465a4"/>
            </a:solidFill>
          </a:ln>
        </p:spPr>
      </p:sp>
      <p:sp>
        <p:nvSpPr>
          <p:cNvPr id="826" name="CustomShape 8"/>
          <p:cNvSpPr/>
          <p:nvPr/>
        </p:nvSpPr>
        <p:spPr>
          <a:xfrm rot="2350800">
            <a:off x="8100360" y="2520360"/>
            <a:ext cx="179640" cy="179640"/>
          </a:xfrm>
          <a:prstGeom prst="diamond">
            <a:avLst/>
          </a:prstGeom>
          <a:solidFill>
            <a:srgbClr val="c5000b"/>
          </a:solidFill>
          <a:ln>
            <a:solidFill>
              <a:srgbClr val="3465a4"/>
            </a:solidFill>
          </a:ln>
        </p:spPr>
      </p:sp>
      <p:sp>
        <p:nvSpPr>
          <p:cNvPr id="827" name="CustomShape 9"/>
          <p:cNvSpPr/>
          <p:nvPr/>
        </p:nvSpPr>
        <p:spPr>
          <a:xfrm rot="2350800">
            <a:off x="6144120" y="2941560"/>
            <a:ext cx="179640" cy="179640"/>
          </a:xfrm>
          <a:prstGeom prst="diamond">
            <a:avLst/>
          </a:prstGeom>
          <a:solidFill>
            <a:srgbClr val="c5000b"/>
          </a:solidFill>
          <a:ln>
            <a:solidFill>
              <a:srgbClr val="3465a4"/>
            </a:solidFill>
          </a:ln>
        </p:spPr>
      </p:sp>
      <p:sp>
        <p:nvSpPr>
          <p:cNvPr id="828" name="CustomShape 10"/>
          <p:cNvSpPr/>
          <p:nvPr/>
        </p:nvSpPr>
        <p:spPr>
          <a:xfrm>
            <a:off x="182880" y="5824800"/>
            <a:ext cx="9692280" cy="601920"/>
          </a:xfrm>
          <a:prstGeom prst="rect">
            <a:avLst/>
          </a:prstGeom>
          <a:noFill/>
          <a:ln>
            <a:noFill/>
          </a:ln>
        </p:spPr>
        <p:txBody>
          <a:bodyPr lIns="90000" rIns="90000" tIns="45000" bIns="45000"/>
          <a:p>
            <a:r>
              <a:rPr b="1" lang="en-US">
                <a:solidFill>
                  <a:srgbClr val="800000"/>
                </a:solidFill>
                <a:latin typeface="Arial"/>
                <a:ea typeface="DejaVu Sans"/>
              </a:rPr>
              <a:t>This will give the idea of minimal number of detectors required to get the hit position closer to exact hit point </a:t>
            </a:r>
            <a:endParaRPr/>
          </a:p>
        </p:txBody>
      </p:sp>
      <p:sp>
        <p:nvSpPr>
          <p:cNvPr id="829" name="CustomShape 11"/>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34</a:t>
            </a:r>
            <a:endParaRPr/>
          </a:p>
        </p:txBody>
      </p:sp>
      <p:sp>
        <p:nvSpPr>
          <p:cNvPr id="830" name="Line 12"/>
          <p:cNvSpPr/>
          <p:nvPr/>
        </p:nvSpPr>
        <p:spPr>
          <a:xfrm>
            <a:off x="1800" y="6544800"/>
            <a:ext cx="9907560" cy="38880"/>
          </a:xfrm>
          <a:prstGeom prst="line">
            <a:avLst/>
          </a:prstGeom>
          <a:ln>
            <a:solidFill>
              <a:srgbClr val="000000"/>
            </a:solidFill>
          </a:ln>
        </p:spPr>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1" name="CustomShape 1"/>
          <p:cNvSpPr/>
          <p:nvPr/>
        </p:nvSpPr>
        <p:spPr>
          <a:xfrm>
            <a:off x="-11160" y="6120"/>
            <a:ext cx="9914400" cy="991080"/>
          </a:xfrm>
          <a:prstGeom prst="rect">
            <a:avLst/>
          </a:prstGeom>
          <a:solidFill>
            <a:srgbClr val="00213b"/>
          </a:solidFill>
          <a:ln>
            <a:noFill/>
          </a:ln>
        </p:spPr>
      </p:sp>
      <p:sp>
        <p:nvSpPr>
          <p:cNvPr id="832" name="CustomShape 2"/>
          <p:cNvSpPr/>
          <p:nvPr/>
        </p:nvSpPr>
        <p:spPr>
          <a:xfrm>
            <a:off x="-11160" y="6120"/>
            <a:ext cx="9914400" cy="991080"/>
          </a:xfrm>
          <a:prstGeom prst="rect">
            <a:avLst/>
          </a:prstGeom>
          <a:noFill/>
          <a:ln>
            <a:noFill/>
          </a:ln>
        </p:spPr>
      </p:sp>
      <p:sp>
        <p:nvSpPr>
          <p:cNvPr id="833" name="CustomShape 3"/>
          <p:cNvSpPr/>
          <p:nvPr/>
        </p:nvSpPr>
        <p:spPr>
          <a:xfrm>
            <a:off x="275040" y="289800"/>
            <a:ext cx="9363600" cy="392760"/>
          </a:xfrm>
          <a:prstGeom prst="rect">
            <a:avLst/>
          </a:prstGeom>
          <a:noFill/>
          <a:ln>
            <a:noFill/>
          </a:ln>
        </p:spPr>
        <p:txBody>
          <a:bodyPr lIns="0" rIns="0" tIns="0" bIns="0" anchor="ctr"/>
          <a:p>
            <a:pPr algn="ctr">
              <a:lnSpc>
                <a:spcPct val="100000"/>
              </a:lnSpc>
            </a:pPr>
            <a:r>
              <a:rPr b="1" lang="en-US" sz="2800">
                <a:solidFill>
                  <a:srgbClr val="ffffff"/>
                </a:solidFill>
                <a:latin typeface="Arial"/>
                <a:ea typeface="DejaVu Sans"/>
              </a:rPr>
              <a:t>Image Reconstruction Algorithms</a:t>
            </a:r>
            <a:endParaRPr/>
          </a:p>
        </p:txBody>
      </p:sp>
      <p:sp>
        <p:nvSpPr>
          <p:cNvPr id="834" name="CustomShape 4"/>
          <p:cNvSpPr/>
          <p:nvPr/>
        </p:nvSpPr>
        <p:spPr>
          <a:xfrm>
            <a:off x="548640" y="1371600"/>
            <a:ext cx="8865720" cy="4933800"/>
          </a:xfrm>
          <a:prstGeom prst="rect">
            <a:avLst/>
          </a:prstGeom>
          <a:noFill/>
          <a:ln>
            <a:noFill/>
          </a:ln>
        </p:spPr>
        <p:txBody>
          <a:bodyPr lIns="0" rIns="0" tIns="0" bIns="0"/>
          <a:p>
            <a:r>
              <a:rPr b="1" i="1" lang="en-US" sz="2000">
                <a:solidFill>
                  <a:srgbClr val="000099"/>
                </a:solidFill>
                <a:latin typeface="Arial"/>
                <a:ea typeface="DejaVu Sans"/>
              </a:rPr>
              <a:t>Point of Closest Approach (POCA)</a:t>
            </a:r>
            <a:endParaRPr/>
          </a:p>
          <a:p>
            <a:r>
              <a:rPr b="1" i="1" lang="en-US" sz="2000">
                <a:solidFill>
                  <a:srgbClr val="0000ff"/>
                </a:solidFill>
                <a:latin typeface="Arial"/>
                <a:ea typeface="DejaVu Sans"/>
              </a:rPr>
              <a:t>	</a:t>
            </a:r>
            <a:r>
              <a:rPr b="1" i="1" lang="en-US" sz="2000">
                <a:solidFill>
                  <a:srgbClr val="000000"/>
                </a:solidFill>
                <a:latin typeface="Arial"/>
                <a:ea typeface="DejaVu Sans"/>
              </a:rPr>
              <a:t>Purely geometry based</a:t>
            </a:r>
            <a:endParaRPr/>
          </a:p>
          <a:p>
            <a:r>
              <a:rPr b="1" i="1" lang="en-US" sz="2000">
                <a:solidFill>
                  <a:srgbClr val="000000"/>
                </a:solidFill>
                <a:latin typeface="Arial"/>
                <a:ea typeface="DejaVu Sans"/>
              </a:rPr>
              <a:t>	</a:t>
            </a:r>
            <a:r>
              <a:rPr b="1" i="1" lang="en-US" sz="2000">
                <a:solidFill>
                  <a:srgbClr val="000000"/>
                </a:solidFill>
                <a:latin typeface="Arial"/>
                <a:ea typeface="DejaVu Sans"/>
              </a:rPr>
              <a:t>Estimates where each muon is scattered</a:t>
            </a:r>
            <a:endParaRPr/>
          </a:p>
          <a:p>
            <a:endParaRPr/>
          </a:p>
          <a:p>
            <a:r>
              <a:rPr b="1" i="1" lang="en-US" sz="2000">
                <a:solidFill>
                  <a:srgbClr val="000099"/>
                </a:solidFill>
                <a:latin typeface="Arial"/>
                <a:ea typeface="DejaVu Sans"/>
              </a:rPr>
              <a:t>Maximum Likelihood Expectation Maximization for Muon Tomography</a:t>
            </a:r>
            <a:endParaRPr/>
          </a:p>
          <a:p>
            <a:r>
              <a:rPr b="1" i="1" lang="en-US" sz="2000">
                <a:solidFill>
                  <a:srgbClr val="0000ff"/>
                </a:solidFill>
                <a:latin typeface="Arial"/>
                <a:ea typeface="DejaVu Sans"/>
              </a:rPr>
              <a:t> </a:t>
            </a:r>
            <a:r>
              <a:rPr b="1" i="1" lang="en-US" sz="2000">
                <a:solidFill>
                  <a:srgbClr val="0000ff"/>
                </a:solidFill>
                <a:latin typeface="Arial"/>
                <a:ea typeface="DejaVu Sans"/>
              </a:rPr>
              <a:t>	</a:t>
            </a:r>
            <a:r>
              <a:rPr b="1" i="1" lang="en-US" sz="2000">
                <a:solidFill>
                  <a:srgbClr val="000000"/>
                </a:solidFill>
                <a:latin typeface="Arial"/>
                <a:ea typeface="DejaVu Sans"/>
              </a:rPr>
              <a:t>Introduced by Schultz et al. (at LANL)</a:t>
            </a:r>
            <a:endParaRPr/>
          </a:p>
          <a:p>
            <a:r>
              <a:rPr b="1" i="1" lang="en-US" sz="2000">
                <a:solidFill>
                  <a:srgbClr val="000000"/>
                </a:solidFill>
                <a:latin typeface="Arial"/>
                <a:ea typeface="DejaVu Sans"/>
              </a:rPr>
              <a:t>	</a:t>
            </a:r>
            <a:r>
              <a:rPr b="1" i="1" lang="en-US" sz="2000">
                <a:solidFill>
                  <a:srgbClr val="000000"/>
                </a:solidFill>
                <a:latin typeface="Arial"/>
                <a:ea typeface="DejaVu Sans"/>
              </a:rPr>
              <a:t>More physics based-model than POCA</a:t>
            </a:r>
            <a:endParaRPr/>
          </a:p>
          <a:p>
            <a:r>
              <a:rPr b="1" i="1" lang="en-US" sz="2000">
                <a:solidFill>
                  <a:srgbClr val="000000"/>
                </a:solidFill>
                <a:latin typeface="Arial"/>
                <a:ea typeface="DejaVu Sans"/>
              </a:rPr>
              <a:t>      </a:t>
            </a:r>
            <a:r>
              <a:rPr b="1" i="1" lang="en-US" sz="2000">
                <a:solidFill>
                  <a:srgbClr val="000000"/>
                </a:solidFill>
                <a:latin typeface="Arial"/>
                <a:ea typeface="DejaVu Sans"/>
              </a:rPr>
              <a:t>Based on the concept of Voxelization</a:t>
            </a:r>
            <a:endParaRPr/>
          </a:p>
          <a:p>
            <a:r>
              <a:rPr b="1" i="1" lang="en-US" sz="2000">
                <a:solidFill>
                  <a:srgbClr val="000000"/>
                </a:solidFill>
                <a:latin typeface="Arial"/>
                <a:ea typeface="DejaVu Sans"/>
              </a:rPr>
              <a:t>	</a:t>
            </a:r>
            <a:r>
              <a:rPr b="1" i="1" lang="en-US" sz="2000">
                <a:solidFill>
                  <a:srgbClr val="000000"/>
                </a:solidFill>
                <a:latin typeface="Arial"/>
                <a:ea typeface="DejaVu Sans"/>
              </a:rPr>
              <a:t>Estimates Scattering density (λ) per voxel</a:t>
            </a:r>
            <a:endParaRPr/>
          </a:p>
          <a:p>
            <a:endParaRPr/>
          </a:p>
        </p:txBody>
      </p:sp>
      <p:sp>
        <p:nvSpPr>
          <p:cNvPr id="835" name="CustomShape 5"/>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35</a:t>
            </a:r>
            <a:endParaRPr/>
          </a:p>
        </p:txBody>
      </p:sp>
      <p:sp>
        <p:nvSpPr>
          <p:cNvPr id="836" name="Line 6"/>
          <p:cNvSpPr/>
          <p:nvPr/>
        </p:nvSpPr>
        <p:spPr>
          <a:xfrm>
            <a:off x="1800" y="6544800"/>
            <a:ext cx="9907560" cy="38880"/>
          </a:xfrm>
          <a:prstGeom prst="line">
            <a:avLst/>
          </a:prstGeom>
          <a:ln>
            <a:solidFill>
              <a:srgbClr val="000000"/>
            </a:solidFill>
          </a:ln>
        </p:spPr>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7" name="" descr=""/>
          <p:cNvPicPr/>
          <p:nvPr/>
        </p:nvPicPr>
        <p:blipFill>
          <a:blip r:embed="rId1"/>
          <a:stretch>
            <a:fillRect/>
          </a:stretch>
        </p:blipFill>
        <p:spPr>
          <a:xfrm>
            <a:off x="6400800" y="2560320"/>
            <a:ext cx="3470760" cy="3196440"/>
          </a:xfrm>
          <a:prstGeom prst="rect">
            <a:avLst/>
          </a:prstGeom>
          <a:ln>
            <a:noFill/>
          </a:ln>
        </p:spPr>
      </p:pic>
      <p:sp>
        <p:nvSpPr>
          <p:cNvPr id="838" name="CustomShape 1"/>
          <p:cNvSpPr/>
          <p:nvPr/>
        </p:nvSpPr>
        <p:spPr>
          <a:xfrm>
            <a:off x="365760" y="1371600"/>
            <a:ext cx="4933800" cy="4733280"/>
          </a:xfrm>
          <a:prstGeom prst="rect">
            <a:avLst/>
          </a:prstGeom>
          <a:noFill/>
          <a:ln>
            <a:noFill/>
          </a:ln>
        </p:spPr>
        <p:txBody>
          <a:bodyPr lIns="90000" rIns="90000" tIns="45000" bIns="45000"/>
          <a:p>
            <a:r>
              <a:rPr b="1" lang="en-US" sz="1400">
                <a:solidFill>
                  <a:srgbClr val="000066"/>
                </a:solidFill>
                <a:latin typeface="Arial"/>
                <a:ea typeface="DejaVu Sans"/>
              </a:rPr>
              <a:t>Consider two lines L1 and L2 : Analogous to Muon tracks in our case</a:t>
            </a:r>
            <a:endParaRPr/>
          </a:p>
          <a:p>
            <a:endParaRPr/>
          </a:p>
          <a:p>
            <a:r>
              <a:rPr b="1" lang="en-US" sz="1400">
                <a:solidFill>
                  <a:srgbClr val="000066"/>
                </a:solidFill>
                <a:latin typeface="Arial"/>
                <a:ea typeface="DejaVu Sans"/>
              </a:rPr>
              <a:t>Let W be a vector between points on the two lines. </a:t>
            </a:r>
            <a:endParaRPr/>
          </a:p>
          <a:p>
            <a:r>
              <a:rPr b="1" lang="en-US" sz="1400">
                <a:solidFill>
                  <a:srgbClr val="000066"/>
                </a:solidFill>
                <a:latin typeface="Arial"/>
                <a:ea typeface="DejaVu Sans"/>
              </a:rPr>
              <a:t>We want to find the d(s,t) that has a minimum length for all s and t. </a:t>
            </a:r>
            <a:endParaRPr/>
          </a:p>
          <a:p>
            <a:endParaRPr/>
          </a:p>
          <a:p>
            <a:r>
              <a:rPr b="1" lang="en-US" sz="1400">
                <a:solidFill>
                  <a:srgbClr val="000066"/>
                </a:solidFill>
                <a:latin typeface="Arial"/>
                <a:ea typeface="DejaVu Sans"/>
              </a:rPr>
              <a:t>The distance 'd' is know as distance of closest approach.</a:t>
            </a:r>
            <a:endParaRPr/>
          </a:p>
          <a:p>
            <a:endParaRPr/>
          </a:p>
          <a:p>
            <a:r>
              <a:rPr b="1" lang="en-US" sz="1400">
                <a:solidFill>
                  <a:srgbClr val="000066"/>
                </a:solidFill>
                <a:latin typeface="Arial"/>
                <a:ea typeface="DejaVu Sans"/>
              </a:rPr>
              <a:t>The mid point of P and Q is said to be the Point of Closest Approach (POCA)</a:t>
            </a:r>
            <a:endParaRPr/>
          </a:p>
          <a:p>
            <a:endParaRPr/>
          </a:p>
          <a:p>
            <a:r>
              <a:rPr b="1" lang="en-US" sz="1400">
                <a:solidFill>
                  <a:srgbClr val="000066"/>
                </a:solidFill>
                <a:latin typeface="Arial"/>
                <a:ea typeface="DejaVu Sans"/>
              </a:rPr>
              <a:t>In muon tomography we assumed this POCA point to be the one where scattering has happened</a:t>
            </a:r>
            <a:endParaRPr/>
          </a:p>
          <a:p>
            <a:endParaRPr/>
          </a:p>
          <a:p>
            <a:r>
              <a:rPr b="1" lang="en-US" sz="1400">
                <a:solidFill>
                  <a:srgbClr val="000066"/>
                </a:solidFill>
                <a:latin typeface="Arial"/>
                <a:ea typeface="DejaVu Sans"/>
              </a:rPr>
              <a:t>This algorithm assumed single point scattering but completely ignores multiple scattering which is really happened.</a:t>
            </a:r>
            <a:endParaRPr/>
          </a:p>
        </p:txBody>
      </p:sp>
      <p:sp>
        <p:nvSpPr>
          <p:cNvPr id="839" name="CustomShape 2"/>
          <p:cNvSpPr/>
          <p:nvPr/>
        </p:nvSpPr>
        <p:spPr>
          <a:xfrm>
            <a:off x="-11160" y="42120"/>
            <a:ext cx="9914400" cy="991080"/>
          </a:xfrm>
          <a:prstGeom prst="rect">
            <a:avLst/>
          </a:prstGeom>
          <a:solidFill>
            <a:srgbClr val="00213b"/>
          </a:solidFill>
          <a:ln>
            <a:noFill/>
          </a:ln>
        </p:spPr>
      </p:sp>
      <p:sp>
        <p:nvSpPr>
          <p:cNvPr id="840" name="CustomShape 3"/>
          <p:cNvSpPr/>
          <p:nvPr/>
        </p:nvSpPr>
        <p:spPr>
          <a:xfrm>
            <a:off x="-11160" y="42120"/>
            <a:ext cx="9914400" cy="991080"/>
          </a:xfrm>
          <a:prstGeom prst="rect">
            <a:avLst/>
          </a:prstGeom>
          <a:noFill/>
          <a:ln>
            <a:noFill/>
          </a:ln>
        </p:spPr>
      </p:sp>
      <p:sp>
        <p:nvSpPr>
          <p:cNvPr id="841" name="CustomShape 4"/>
          <p:cNvSpPr/>
          <p:nvPr/>
        </p:nvSpPr>
        <p:spPr>
          <a:xfrm>
            <a:off x="70200" y="-36000"/>
            <a:ext cx="9375120" cy="1129320"/>
          </a:xfrm>
          <a:prstGeom prst="rect">
            <a:avLst/>
          </a:prstGeom>
          <a:noFill/>
          <a:ln>
            <a:noFill/>
          </a:ln>
        </p:spPr>
        <p:txBody>
          <a:bodyPr lIns="0" rIns="0" tIns="0" bIns="0" anchor="ctr"/>
          <a:p>
            <a:pPr algn="ctr">
              <a:lnSpc>
                <a:spcPct val="100000"/>
              </a:lnSpc>
            </a:pPr>
            <a:r>
              <a:rPr b="1" lang="en-US" sz="2000">
                <a:solidFill>
                  <a:srgbClr val="ffffff"/>
                </a:solidFill>
                <a:latin typeface="Arial"/>
                <a:ea typeface="DejaVu Sans"/>
              </a:rPr>
              <a:t>Image Reconstruction using </a:t>
            </a:r>
            <a:endParaRPr/>
          </a:p>
          <a:p>
            <a:pPr algn="ctr">
              <a:lnSpc>
                <a:spcPct val="100000"/>
              </a:lnSpc>
            </a:pPr>
            <a:r>
              <a:rPr b="1" lang="en-US" sz="2000">
                <a:solidFill>
                  <a:srgbClr val="ffffff"/>
                </a:solidFill>
                <a:latin typeface="Arial"/>
                <a:ea typeface="DejaVu Sans"/>
              </a:rPr>
              <a:t>Point of Closest Approach (POCA) : A purely geometric algorithm</a:t>
            </a:r>
            <a:endParaRPr/>
          </a:p>
        </p:txBody>
      </p:sp>
      <p:sp>
        <p:nvSpPr>
          <p:cNvPr id="842" name="CustomShape 5"/>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36</a:t>
            </a:r>
            <a:endParaRPr/>
          </a:p>
        </p:txBody>
      </p:sp>
      <p:sp>
        <p:nvSpPr>
          <p:cNvPr id="843" name="Line 6"/>
          <p:cNvSpPr/>
          <p:nvPr/>
        </p:nvSpPr>
        <p:spPr>
          <a:xfrm>
            <a:off x="1800" y="6544800"/>
            <a:ext cx="9907560" cy="38880"/>
          </a:xfrm>
          <a:prstGeom prst="line">
            <a:avLst/>
          </a:prstGeom>
          <a:ln>
            <a:solidFill>
              <a:srgbClr val="000000"/>
            </a:solidFill>
          </a:ln>
        </p:spPr>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CustomShape 1"/>
          <p:cNvSpPr/>
          <p:nvPr/>
        </p:nvSpPr>
        <p:spPr>
          <a:xfrm>
            <a:off x="-11160" y="6120"/>
            <a:ext cx="9914400" cy="991080"/>
          </a:xfrm>
          <a:prstGeom prst="rect">
            <a:avLst/>
          </a:prstGeom>
          <a:solidFill>
            <a:srgbClr val="00213b"/>
          </a:solidFill>
          <a:ln>
            <a:noFill/>
          </a:ln>
        </p:spPr>
      </p:sp>
      <p:sp>
        <p:nvSpPr>
          <p:cNvPr id="845" name="CustomShape 2"/>
          <p:cNvSpPr/>
          <p:nvPr/>
        </p:nvSpPr>
        <p:spPr>
          <a:xfrm>
            <a:off x="-11160" y="6120"/>
            <a:ext cx="9914400" cy="991080"/>
          </a:xfrm>
          <a:prstGeom prst="rect">
            <a:avLst/>
          </a:prstGeom>
          <a:noFill/>
          <a:ln>
            <a:noFill/>
          </a:ln>
        </p:spPr>
      </p:sp>
      <p:sp>
        <p:nvSpPr>
          <p:cNvPr id="846" name="CustomShape 3"/>
          <p:cNvSpPr/>
          <p:nvPr/>
        </p:nvSpPr>
        <p:spPr>
          <a:xfrm>
            <a:off x="70200" y="-72000"/>
            <a:ext cx="9375120" cy="1129320"/>
          </a:xfrm>
          <a:prstGeom prst="rect">
            <a:avLst/>
          </a:prstGeom>
          <a:noFill/>
          <a:ln>
            <a:noFill/>
          </a:ln>
        </p:spPr>
        <p:txBody>
          <a:bodyPr lIns="0" rIns="0" tIns="0" bIns="0" anchor="ctr"/>
          <a:p>
            <a:pPr algn="ctr">
              <a:lnSpc>
                <a:spcPct val="100000"/>
              </a:lnSpc>
            </a:pPr>
            <a:r>
              <a:rPr b="1" lang="en-US" sz="2000">
                <a:solidFill>
                  <a:srgbClr val="ffffff"/>
                </a:solidFill>
                <a:latin typeface="Arial"/>
                <a:ea typeface="DejaVu Sans"/>
              </a:rPr>
              <a:t>Simulation Setup to test Point of Closest Approach (PoCA) algorithm, </a:t>
            </a:r>
            <a:endParaRPr/>
          </a:p>
          <a:p>
            <a:pPr algn="ctr">
              <a:lnSpc>
                <a:spcPct val="100000"/>
              </a:lnSpc>
            </a:pPr>
            <a:r>
              <a:rPr b="1" lang="en-US" sz="2000">
                <a:solidFill>
                  <a:srgbClr val="ffffff"/>
                </a:solidFill>
                <a:latin typeface="Arial"/>
                <a:ea typeface="DejaVu Sans"/>
              </a:rPr>
              <a:t>With a Lead Cube of 30 cm as scatterer</a:t>
            </a:r>
            <a:endParaRPr/>
          </a:p>
        </p:txBody>
      </p:sp>
      <p:sp>
        <p:nvSpPr>
          <p:cNvPr id="847" name="CustomShape 4"/>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37</a:t>
            </a:r>
            <a:endParaRPr/>
          </a:p>
        </p:txBody>
      </p:sp>
      <p:sp>
        <p:nvSpPr>
          <p:cNvPr id="848" name="Line 5"/>
          <p:cNvSpPr/>
          <p:nvPr/>
        </p:nvSpPr>
        <p:spPr>
          <a:xfrm>
            <a:off x="1800" y="6544800"/>
            <a:ext cx="9907560" cy="38880"/>
          </a:xfrm>
          <a:prstGeom prst="line">
            <a:avLst/>
          </a:prstGeom>
          <a:ln>
            <a:solidFill>
              <a:srgbClr val="000000"/>
            </a:solidFill>
          </a:ln>
        </p:spPr>
      </p:sp>
      <p:pic>
        <p:nvPicPr>
          <p:cNvPr id="849" name="" descr=""/>
          <p:cNvPicPr/>
          <p:nvPr/>
        </p:nvPicPr>
        <p:blipFill>
          <a:blip r:embed="rId1"/>
          <a:stretch>
            <a:fillRect/>
          </a:stretch>
        </p:blipFill>
        <p:spPr>
          <a:xfrm>
            <a:off x="5639040" y="1181520"/>
            <a:ext cx="3961800" cy="5218920"/>
          </a:xfrm>
          <a:prstGeom prst="rect">
            <a:avLst/>
          </a:prstGeom>
          <a:ln>
            <a:noFill/>
          </a:ln>
        </p:spPr>
      </p:pic>
      <p:sp>
        <p:nvSpPr>
          <p:cNvPr id="850" name="CustomShape 6"/>
          <p:cNvSpPr/>
          <p:nvPr/>
        </p:nvSpPr>
        <p:spPr>
          <a:xfrm>
            <a:off x="182880" y="1371600"/>
            <a:ext cx="5211720" cy="1625760"/>
          </a:xfrm>
          <a:prstGeom prst="rect">
            <a:avLst/>
          </a:prstGeom>
          <a:noFill/>
          <a:ln>
            <a:noFill/>
          </a:ln>
        </p:spPr>
        <p:txBody>
          <a:bodyPr lIns="90000" rIns="90000" tIns="45000" bIns="45000"/>
          <a:p>
            <a:r>
              <a:rPr lang="en-US">
                <a:latin typeface="Arial"/>
              </a:rPr>
              <a:t>Number of Events acquired in Simulation : 20,000</a:t>
            </a:r>
            <a:endParaRPr/>
          </a:p>
          <a:p>
            <a:endParaRPr/>
          </a:p>
          <a:p>
            <a:r>
              <a:rPr lang="en-US">
                <a:latin typeface="Arial"/>
              </a:rPr>
              <a:t>Scatterer  :  Cube of Lead of 30 cm side</a:t>
            </a:r>
            <a:endParaRPr/>
          </a:p>
          <a:p>
            <a:endParaRPr/>
          </a:p>
          <a:p>
            <a:r>
              <a:rPr lang="en-US">
                <a:latin typeface="Arial"/>
              </a:rPr>
              <a:t>Energy of injected muons : 2GeV</a:t>
            </a:r>
            <a:endParaRPr/>
          </a:p>
          <a:p>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1" name="CustomShape 1"/>
          <p:cNvSpPr/>
          <p:nvPr/>
        </p:nvSpPr>
        <p:spPr>
          <a:xfrm>
            <a:off x="-11160" y="6120"/>
            <a:ext cx="9914400" cy="991080"/>
          </a:xfrm>
          <a:prstGeom prst="rect">
            <a:avLst/>
          </a:prstGeom>
          <a:solidFill>
            <a:srgbClr val="00213b"/>
          </a:solidFill>
          <a:ln>
            <a:noFill/>
          </a:ln>
        </p:spPr>
      </p:sp>
      <p:sp>
        <p:nvSpPr>
          <p:cNvPr id="852" name="CustomShape 2"/>
          <p:cNvSpPr/>
          <p:nvPr/>
        </p:nvSpPr>
        <p:spPr>
          <a:xfrm>
            <a:off x="-11160" y="6120"/>
            <a:ext cx="9914400" cy="991080"/>
          </a:xfrm>
          <a:prstGeom prst="rect">
            <a:avLst/>
          </a:prstGeom>
          <a:noFill/>
          <a:ln>
            <a:noFill/>
          </a:ln>
        </p:spPr>
      </p:sp>
      <p:sp>
        <p:nvSpPr>
          <p:cNvPr id="853" name="CustomShape 3"/>
          <p:cNvSpPr/>
          <p:nvPr/>
        </p:nvSpPr>
        <p:spPr>
          <a:xfrm>
            <a:off x="363600" y="288000"/>
            <a:ext cx="9722160" cy="768600"/>
          </a:xfrm>
          <a:prstGeom prst="rect">
            <a:avLst/>
          </a:prstGeom>
          <a:noFill/>
          <a:ln>
            <a:noFill/>
          </a:ln>
        </p:spPr>
        <p:txBody>
          <a:bodyPr lIns="90000" rIns="90000" tIns="45000" bIns="45000"/>
          <a:p>
            <a:r>
              <a:rPr b="1" lang="en-US" sz="2400">
                <a:solidFill>
                  <a:srgbClr val="ffffff"/>
                </a:solidFill>
                <a:latin typeface="Arial"/>
                <a:ea typeface="DejaVu Sans"/>
              </a:rPr>
              <a:t>Reconstruction using PoCA point cloud from simulation data</a:t>
            </a:r>
            <a:endParaRPr/>
          </a:p>
        </p:txBody>
      </p:sp>
      <p:sp>
        <p:nvSpPr>
          <p:cNvPr id="854" name="CustomShape 4"/>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38</a:t>
            </a:r>
            <a:endParaRPr/>
          </a:p>
        </p:txBody>
      </p:sp>
      <p:sp>
        <p:nvSpPr>
          <p:cNvPr id="855" name="Line 5"/>
          <p:cNvSpPr/>
          <p:nvPr/>
        </p:nvSpPr>
        <p:spPr>
          <a:xfrm>
            <a:off x="1800" y="6544800"/>
            <a:ext cx="9907560" cy="38880"/>
          </a:xfrm>
          <a:prstGeom prst="line">
            <a:avLst/>
          </a:prstGeom>
          <a:ln>
            <a:solidFill>
              <a:srgbClr val="000000"/>
            </a:solidFill>
          </a:ln>
        </p:spPr>
      </p:sp>
      <p:pic>
        <p:nvPicPr>
          <p:cNvPr id="856" name="" descr=""/>
          <p:cNvPicPr/>
          <p:nvPr/>
        </p:nvPicPr>
        <p:blipFill>
          <a:blip r:embed="rId1"/>
          <a:stretch>
            <a:fillRect/>
          </a:stretch>
        </p:blipFill>
        <p:spPr>
          <a:xfrm>
            <a:off x="512640" y="1116720"/>
            <a:ext cx="4388760" cy="5303160"/>
          </a:xfrm>
          <a:prstGeom prst="rect">
            <a:avLst/>
          </a:prstGeom>
          <a:ln>
            <a:noFill/>
          </a:ln>
        </p:spPr>
      </p:pic>
      <p:pic>
        <p:nvPicPr>
          <p:cNvPr id="857" name="" descr=""/>
          <p:cNvPicPr/>
          <p:nvPr/>
        </p:nvPicPr>
        <p:blipFill>
          <a:blip r:embed="rId2"/>
          <a:stretch>
            <a:fillRect/>
          </a:stretch>
        </p:blipFill>
        <p:spPr>
          <a:xfrm>
            <a:off x="5212080" y="1097280"/>
            <a:ext cx="4353120" cy="539388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8" name="CustomShape 1"/>
          <p:cNvSpPr/>
          <p:nvPr/>
        </p:nvSpPr>
        <p:spPr>
          <a:xfrm>
            <a:off x="-11160" y="6120"/>
            <a:ext cx="9914400" cy="991080"/>
          </a:xfrm>
          <a:prstGeom prst="rect">
            <a:avLst/>
          </a:prstGeom>
          <a:solidFill>
            <a:srgbClr val="00213b"/>
          </a:solidFill>
          <a:ln>
            <a:noFill/>
          </a:ln>
        </p:spPr>
      </p:sp>
      <p:sp>
        <p:nvSpPr>
          <p:cNvPr id="859" name="CustomShape 2"/>
          <p:cNvSpPr/>
          <p:nvPr/>
        </p:nvSpPr>
        <p:spPr>
          <a:xfrm>
            <a:off x="-11160" y="6120"/>
            <a:ext cx="9914400" cy="991080"/>
          </a:xfrm>
          <a:prstGeom prst="rect">
            <a:avLst/>
          </a:prstGeom>
          <a:noFill/>
          <a:ln>
            <a:noFill/>
          </a:ln>
        </p:spPr>
      </p:sp>
      <p:sp>
        <p:nvSpPr>
          <p:cNvPr id="860" name="CustomShape 3"/>
          <p:cNvSpPr/>
          <p:nvPr/>
        </p:nvSpPr>
        <p:spPr>
          <a:xfrm>
            <a:off x="183600" y="144000"/>
            <a:ext cx="9722160" cy="768600"/>
          </a:xfrm>
          <a:prstGeom prst="rect">
            <a:avLst/>
          </a:prstGeom>
          <a:noFill/>
          <a:ln>
            <a:noFill/>
          </a:ln>
        </p:spPr>
        <p:txBody>
          <a:bodyPr lIns="90000" rIns="90000" tIns="45000" bIns="45000"/>
          <a:p>
            <a:r>
              <a:rPr b="1" lang="en-US" sz="2400">
                <a:solidFill>
                  <a:srgbClr val="ffffff"/>
                </a:solidFill>
                <a:latin typeface="Arial"/>
                <a:ea typeface="DejaVu Sans"/>
              </a:rPr>
              <a:t>PoCA point cloud superimposed with Simulation Geometry</a:t>
            </a:r>
            <a:endParaRPr/>
          </a:p>
        </p:txBody>
      </p:sp>
      <p:sp>
        <p:nvSpPr>
          <p:cNvPr id="861" name="CustomShape 4"/>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38</a:t>
            </a:r>
            <a:endParaRPr/>
          </a:p>
        </p:txBody>
      </p:sp>
      <p:sp>
        <p:nvSpPr>
          <p:cNvPr id="862" name="Line 5"/>
          <p:cNvSpPr/>
          <p:nvPr/>
        </p:nvSpPr>
        <p:spPr>
          <a:xfrm>
            <a:off x="1800" y="6544800"/>
            <a:ext cx="9907560" cy="38880"/>
          </a:xfrm>
          <a:prstGeom prst="line">
            <a:avLst/>
          </a:prstGeom>
          <a:ln>
            <a:solidFill>
              <a:srgbClr val="000000"/>
            </a:solidFill>
          </a:ln>
        </p:spPr>
      </p:sp>
      <p:pic>
        <p:nvPicPr>
          <p:cNvPr id="863" name="" descr=""/>
          <p:cNvPicPr/>
          <p:nvPr/>
        </p:nvPicPr>
        <p:blipFill>
          <a:blip r:embed="rId1"/>
          <a:stretch>
            <a:fillRect/>
          </a:stretch>
        </p:blipFill>
        <p:spPr>
          <a:xfrm>
            <a:off x="512640" y="1116720"/>
            <a:ext cx="4388760" cy="5303160"/>
          </a:xfrm>
          <a:prstGeom prst="rect">
            <a:avLst/>
          </a:prstGeom>
          <a:ln>
            <a:noFill/>
          </a:ln>
        </p:spPr>
      </p:pic>
      <p:pic>
        <p:nvPicPr>
          <p:cNvPr id="864" name="" descr=""/>
          <p:cNvPicPr/>
          <p:nvPr/>
        </p:nvPicPr>
        <p:blipFill>
          <a:blip r:embed="rId2"/>
          <a:stretch>
            <a:fillRect/>
          </a:stretch>
        </p:blipFill>
        <p:spPr>
          <a:xfrm>
            <a:off x="5192280" y="1097280"/>
            <a:ext cx="4225680" cy="530316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5" name="CustomShape 1"/>
          <p:cNvSpPr/>
          <p:nvPr/>
        </p:nvSpPr>
        <p:spPr>
          <a:xfrm>
            <a:off x="-11160" y="6120"/>
            <a:ext cx="9918000" cy="994680"/>
          </a:xfrm>
          <a:prstGeom prst="rect">
            <a:avLst/>
          </a:prstGeom>
          <a:solidFill>
            <a:srgbClr val="00213b"/>
          </a:solidFill>
          <a:ln>
            <a:noFill/>
          </a:ln>
        </p:spPr>
      </p:sp>
      <p:sp>
        <p:nvSpPr>
          <p:cNvPr id="866" name="CustomShape 2"/>
          <p:cNvSpPr/>
          <p:nvPr/>
        </p:nvSpPr>
        <p:spPr>
          <a:xfrm>
            <a:off x="-11160" y="6120"/>
            <a:ext cx="9918000" cy="994680"/>
          </a:xfrm>
          <a:prstGeom prst="rect">
            <a:avLst/>
          </a:prstGeom>
          <a:noFill/>
          <a:ln>
            <a:noFill/>
          </a:ln>
        </p:spPr>
      </p:sp>
      <p:pic>
        <p:nvPicPr>
          <p:cNvPr id="867" name="" descr=""/>
          <p:cNvPicPr/>
          <p:nvPr/>
        </p:nvPicPr>
        <p:blipFill>
          <a:blip r:embed="rId1"/>
          <a:stretch>
            <a:fillRect/>
          </a:stretch>
        </p:blipFill>
        <p:spPr>
          <a:xfrm>
            <a:off x="290880" y="1133280"/>
            <a:ext cx="4655880" cy="5564160"/>
          </a:xfrm>
          <a:prstGeom prst="rect">
            <a:avLst/>
          </a:prstGeom>
          <a:ln>
            <a:noFill/>
          </a:ln>
        </p:spPr>
      </p:pic>
      <p:sp>
        <p:nvSpPr>
          <p:cNvPr id="868" name="CustomShape 3"/>
          <p:cNvSpPr/>
          <p:nvPr/>
        </p:nvSpPr>
        <p:spPr>
          <a:xfrm>
            <a:off x="274320" y="33444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Simulation Setup with four different material</a:t>
            </a:r>
            <a:endParaRPr/>
          </a:p>
        </p:txBody>
      </p:sp>
      <p:pic>
        <p:nvPicPr>
          <p:cNvPr id="869" name="" descr=""/>
          <p:cNvPicPr/>
          <p:nvPr/>
        </p:nvPicPr>
        <p:blipFill>
          <a:blip r:embed="rId2"/>
          <a:stretch>
            <a:fillRect/>
          </a:stretch>
        </p:blipFill>
        <p:spPr>
          <a:xfrm>
            <a:off x="5267520" y="2560320"/>
            <a:ext cx="4394880" cy="4123440"/>
          </a:xfrm>
          <a:prstGeom prst="rect">
            <a:avLst/>
          </a:prstGeom>
          <a:ln>
            <a:noFill/>
          </a:ln>
        </p:spPr>
      </p:pic>
      <p:sp>
        <p:nvSpPr>
          <p:cNvPr id="870" name="CustomShape 4"/>
          <p:cNvSpPr/>
          <p:nvPr/>
        </p:nvSpPr>
        <p:spPr>
          <a:xfrm>
            <a:off x="7683840" y="4907520"/>
            <a:ext cx="456840" cy="516240"/>
          </a:xfrm>
          <a:prstGeom prst="rect">
            <a:avLst/>
          </a:prstGeom>
          <a:noFill/>
          <a:ln>
            <a:noFill/>
          </a:ln>
        </p:spPr>
        <p:txBody>
          <a:bodyPr lIns="90000" rIns="90000" tIns="45000" bIns="45000"/>
          <a:p>
            <a:r>
              <a:rPr b="1" lang="en-US" sz="1400">
                <a:latin typeface="Arial"/>
              </a:rPr>
              <a:t>Pb</a:t>
            </a:r>
            <a:endParaRPr/>
          </a:p>
        </p:txBody>
      </p:sp>
      <p:sp>
        <p:nvSpPr>
          <p:cNvPr id="871" name="CustomShape 5"/>
          <p:cNvSpPr/>
          <p:nvPr/>
        </p:nvSpPr>
        <p:spPr>
          <a:xfrm>
            <a:off x="6786000" y="4920120"/>
            <a:ext cx="456840" cy="516240"/>
          </a:xfrm>
          <a:prstGeom prst="rect">
            <a:avLst/>
          </a:prstGeom>
          <a:noFill/>
          <a:ln>
            <a:noFill/>
          </a:ln>
        </p:spPr>
        <p:txBody>
          <a:bodyPr lIns="90000" rIns="90000" tIns="45000" bIns="45000"/>
          <a:p>
            <a:r>
              <a:rPr b="1" lang="en-US" sz="1400">
                <a:latin typeface="Arial"/>
              </a:rPr>
              <a:t>Al</a:t>
            </a:r>
            <a:endParaRPr/>
          </a:p>
        </p:txBody>
      </p:sp>
      <p:sp>
        <p:nvSpPr>
          <p:cNvPr id="872" name="CustomShape 6"/>
          <p:cNvSpPr/>
          <p:nvPr/>
        </p:nvSpPr>
        <p:spPr>
          <a:xfrm>
            <a:off x="6832800" y="4055400"/>
            <a:ext cx="456840" cy="516240"/>
          </a:xfrm>
          <a:prstGeom prst="rect">
            <a:avLst/>
          </a:prstGeom>
          <a:noFill/>
          <a:ln>
            <a:noFill/>
          </a:ln>
        </p:spPr>
        <p:txBody>
          <a:bodyPr lIns="90000" rIns="90000" tIns="45000" bIns="45000"/>
          <a:p>
            <a:r>
              <a:rPr b="1" lang="en-US" sz="1400">
                <a:latin typeface="Arial"/>
              </a:rPr>
              <a:t>U</a:t>
            </a:r>
            <a:endParaRPr/>
          </a:p>
        </p:txBody>
      </p:sp>
      <p:sp>
        <p:nvSpPr>
          <p:cNvPr id="873" name="CustomShape 7"/>
          <p:cNvSpPr/>
          <p:nvPr/>
        </p:nvSpPr>
        <p:spPr>
          <a:xfrm>
            <a:off x="8016480" y="3785040"/>
            <a:ext cx="456840" cy="516240"/>
          </a:xfrm>
          <a:prstGeom prst="rect">
            <a:avLst/>
          </a:prstGeom>
          <a:noFill/>
          <a:ln>
            <a:noFill/>
          </a:ln>
        </p:spPr>
        <p:txBody>
          <a:bodyPr lIns="90000" rIns="90000" tIns="45000" bIns="45000"/>
          <a:p>
            <a:r>
              <a:rPr b="1" lang="en-US" sz="1400">
                <a:latin typeface="Arial"/>
              </a:rPr>
              <a:t>Fe</a:t>
            </a:r>
            <a:endParaRPr/>
          </a:p>
        </p:txBody>
      </p:sp>
      <p:sp>
        <p:nvSpPr>
          <p:cNvPr id="874" name="CustomShape 8"/>
          <p:cNvSpPr/>
          <p:nvPr/>
        </p:nvSpPr>
        <p:spPr>
          <a:xfrm>
            <a:off x="5303520" y="1188720"/>
            <a:ext cx="4114440" cy="942480"/>
          </a:xfrm>
          <a:prstGeom prst="rect">
            <a:avLst/>
          </a:prstGeom>
          <a:noFill/>
          <a:ln>
            <a:noFill/>
          </a:ln>
        </p:spPr>
        <p:txBody>
          <a:bodyPr lIns="90000" rIns="90000" tIns="45000" bIns="45000"/>
          <a:p>
            <a:r>
              <a:rPr b="1" lang="en-US" sz="1400">
                <a:solidFill>
                  <a:srgbClr val="000099"/>
                </a:solidFill>
                <a:latin typeface="Arial"/>
              </a:rPr>
              <a:t>Four material of different dimension of box shape are kept at four different location between a pair of top detectors and a pair of bottom detectors</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1" name="CustomShape 1"/>
          <p:cNvSpPr/>
          <p:nvPr/>
        </p:nvSpPr>
        <p:spPr>
          <a:xfrm>
            <a:off x="-360" y="514080"/>
            <a:ext cx="9902880" cy="4749120"/>
          </a:xfrm>
          <a:prstGeom prst="rect">
            <a:avLst/>
          </a:prstGeom>
          <a:noFill/>
          <a:ln>
            <a:noFill/>
          </a:ln>
        </p:spPr>
        <p:txBody>
          <a:bodyPr lIns="90000" rIns="90000" tIns="45000" bIns="45000"/>
          <a:p>
            <a:pPr algn="ctr">
              <a:lnSpc>
                <a:spcPct val="100000"/>
              </a:lnSpc>
            </a:pPr>
            <a:endParaRPr/>
          </a:p>
          <a:p>
            <a:pPr algn="just">
              <a:lnSpc>
                <a:spcPct val="100000"/>
              </a:lnSpc>
            </a:pPr>
            <a:endParaRPr/>
          </a:p>
          <a:p>
            <a:pPr algn="just">
              <a:lnSpc>
                <a:spcPct val="100000"/>
              </a:lnSpc>
            </a:pPr>
            <a:endParaRPr/>
          </a:p>
          <a:p>
            <a:pPr algn="just">
              <a:lnSpc>
                <a:spcPct val="100000"/>
              </a:lnSpc>
            </a:pPr>
            <a:r>
              <a:rPr b="1" lang="en-US" sz="2000">
                <a:solidFill>
                  <a:srgbClr val="0000ff"/>
                </a:solidFill>
                <a:latin typeface="Calibri"/>
                <a:ea typeface="DejaVu Sans"/>
              </a:rPr>
              <a:t>• </a:t>
            </a:r>
            <a:r>
              <a:rPr b="1" lang="en-US" sz="2000">
                <a:solidFill>
                  <a:srgbClr val="000066"/>
                </a:solidFill>
                <a:latin typeface="Calibri"/>
                <a:ea typeface="DejaVu Sans"/>
              </a:rPr>
              <a:t>Radiography</a:t>
            </a:r>
            <a:endParaRPr/>
          </a:p>
          <a:p>
            <a:pPr algn="just">
              <a:lnSpc>
                <a:spcPct val="100000"/>
              </a:lnSpc>
            </a:pPr>
            <a:endParaRPr/>
          </a:p>
          <a:p>
            <a:pPr algn="just">
              <a:lnSpc>
                <a:spcPct val="100000"/>
              </a:lnSpc>
            </a:pPr>
            <a:r>
              <a:rPr lang="en-US" sz="2000">
                <a:solidFill>
                  <a:srgbClr val="0000ff"/>
                </a:solidFill>
                <a:latin typeface="Calibri"/>
                <a:ea typeface="DejaVu Sans"/>
              </a:rPr>
              <a:t>   </a:t>
            </a:r>
            <a:r>
              <a:rPr lang="en-US" sz="2000">
                <a:solidFill>
                  <a:srgbClr val="0000ff"/>
                </a:solidFill>
                <a:latin typeface="Calibri"/>
                <a:ea typeface="DejaVu Sans"/>
              </a:rPr>
              <a:t>Projection on a plane defined by a given direction</a:t>
            </a:r>
            <a:endParaRPr/>
          </a:p>
          <a:p>
            <a:pPr algn="just">
              <a:lnSpc>
                <a:spcPct val="100000"/>
              </a:lnSpc>
            </a:pPr>
            <a:endParaRPr/>
          </a:p>
          <a:p>
            <a:pPr algn="just">
              <a:lnSpc>
                <a:spcPct val="100000"/>
              </a:lnSpc>
            </a:pPr>
            <a:r>
              <a:rPr lang="en-US" sz="2000">
                <a:solidFill>
                  <a:srgbClr val="0000ff"/>
                </a:solidFill>
                <a:latin typeface="Calibri"/>
                <a:ea typeface="DejaVu Sans"/>
              </a:rPr>
              <a:t>   </a:t>
            </a:r>
            <a:r>
              <a:rPr lang="en-US" sz="2000">
                <a:solidFill>
                  <a:srgbClr val="0000ff"/>
                </a:solidFill>
                <a:latin typeface="Calibri"/>
                <a:ea typeface="DejaVu Sans"/>
              </a:rPr>
              <a:t>Typical for single source xray</a:t>
            </a:r>
            <a:endParaRPr/>
          </a:p>
          <a:p>
            <a:pPr algn="just">
              <a:lnSpc>
                <a:spcPct val="100000"/>
              </a:lnSpc>
            </a:pPr>
            <a:endParaRPr/>
          </a:p>
          <a:p>
            <a:pPr algn="just">
              <a:lnSpc>
                <a:spcPct val="100000"/>
              </a:lnSpc>
            </a:pPr>
            <a:endParaRPr/>
          </a:p>
          <a:p>
            <a:pPr algn="just">
              <a:lnSpc>
                <a:spcPct val="100000"/>
              </a:lnSpc>
            </a:pPr>
            <a:r>
              <a:rPr b="1" lang="en-US" sz="2000">
                <a:solidFill>
                  <a:srgbClr val="c00000"/>
                </a:solidFill>
                <a:latin typeface="Calibri"/>
                <a:ea typeface="DejaVu Sans"/>
              </a:rPr>
              <a:t>• </a:t>
            </a:r>
            <a:r>
              <a:rPr b="1" lang="en-US" sz="2000">
                <a:solidFill>
                  <a:srgbClr val="c00000"/>
                </a:solidFill>
                <a:latin typeface="Calibri"/>
                <a:ea typeface="DejaVu Sans"/>
              </a:rPr>
              <a:t>Tomography</a:t>
            </a:r>
            <a:endParaRPr/>
          </a:p>
          <a:p>
            <a:pPr algn="just">
              <a:lnSpc>
                <a:spcPct val="100000"/>
              </a:lnSpc>
            </a:pPr>
            <a:endParaRPr/>
          </a:p>
          <a:p>
            <a:pPr algn="just">
              <a:lnSpc>
                <a:spcPct val="100000"/>
              </a:lnSpc>
            </a:pPr>
            <a:r>
              <a:rPr lang="en-US" sz="2000">
                <a:solidFill>
                  <a:srgbClr val="c00000"/>
                </a:solidFill>
                <a:latin typeface="Calibri"/>
                <a:ea typeface="DejaVu Sans"/>
              </a:rPr>
              <a:t>   </a:t>
            </a:r>
            <a:r>
              <a:rPr lang="en-US" sz="2000">
                <a:solidFill>
                  <a:srgbClr val="c00000"/>
                </a:solidFill>
                <a:latin typeface="Calibri"/>
                <a:ea typeface="DejaVu Sans"/>
              </a:rPr>
              <a:t>Reconstruct the 3d distribution of the sample by “cutting” it by planes </a:t>
            </a:r>
            <a:endParaRPr/>
          </a:p>
          <a:p>
            <a:pPr algn="just">
              <a:lnSpc>
                <a:spcPct val="100000"/>
              </a:lnSpc>
            </a:pPr>
            <a:r>
              <a:rPr lang="en-US" sz="2000">
                <a:solidFill>
                  <a:srgbClr val="c00000"/>
                </a:solidFill>
                <a:latin typeface="Calibri"/>
                <a:ea typeface="DejaVu Sans"/>
              </a:rPr>
              <a:t>   </a:t>
            </a:r>
            <a:r>
              <a:rPr lang="en-US" sz="2000">
                <a:solidFill>
                  <a:srgbClr val="c00000"/>
                </a:solidFill>
                <a:latin typeface="Calibri"/>
                <a:ea typeface="DejaVu Sans"/>
              </a:rPr>
              <a:t>With   different angle </a:t>
            </a:r>
            <a:endParaRPr/>
          </a:p>
          <a:p>
            <a:pPr algn="just">
              <a:lnSpc>
                <a:spcPct val="100000"/>
              </a:lnSpc>
            </a:pPr>
            <a:endParaRPr/>
          </a:p>
          <a:p>
            <a:pPr algn="just">
              <a:lnSpc>
                <a:spcPct val="100000"/>
              </a:lnSpc>
            </a:pPr>
            <a:r>
              <a:rPr lang="en-US" sz="2000">
                <a:solidFill>
                  <a:srgbClr val="c00000"/>
                </a:solidFill>
                <a:latin typeface="Calibri"/>
                <a:ea typeface="DejaVu Sans"/>
              </a:rPr>
              <a:t>   </a:t>
            </a:r>
            <a:r>
              <a:rPr lang="en-US" sz="2000">
                <a:solidFill>
                  <a:srgbClr val="c00000"/>
                </a:solidFill>
                <a:latin typeface="Calibri"/>
                <a:ea typeface="DejaVu Sans"/>
              </a:rPr>
              <a:t>Need multi directional source</a:t>
            </a:r>
            <a:endParaRPr/>
          </a:p>
        </p:txBody>
      </p:sp>
      <p:sp>
        <p:nvSpPr>
          <p:cNvPr id="492" name="CustomShape 2"/>
          <p:cNvSpPr/>
          <p:nvPr/>
        </p:nvSpPr>
        <p:spPr>
          <a:xfrm>
            <a:off x="21960" y="0"/>
            <a:ext cx="9902160" cy="1096920"/>
          </a:xfrm>
          <a:prstGeom prst="rect">
            <a:avLst/>
          </a:prstGeom>
          <a:solidFill>
            <a:srgbClr val="00213b"/>
          </a:solidFill>
          <a:ln>
            <a:noFill/>
          </a:ln>
        </p:spPr>
      </p:sp>
      <p:sp>
        <p:nvSpPr>
          <p:cNvPr id="493" name="CustomShape 3"/>
          <p:cNvSpPr/>
          <p:nvPr/>
        </p:nvSpPr>
        <p:spPr>
          <a:xfrm>
            <a:off x="21960" y="0"/>
            <a:ext cx="9902160" cy="1093320"/>
          </a:xfrm>
          <a:prstGeom prst="rect">
            <a:avLst/>
          </a:prstGeom>
          <a:noFill/>
          <a:ln>
            <a:noFill/>
          </a:ln>
        </p:spPr>
      </p:sp>
      <p:sp>
        <p:nvSpPr>
          <p:cNvPr id="494" name="CustomShape 4"/>
          <p:cNvSpPr/>
          <p:nvPr/>
        </p:nvSpPr>
        <p:spPr>
          <a:xfrm>
            <a:off x="1554480" y="25200"/>
            <a:ext cx="7007400" cy="574200"/>
          </a:xfrm>
          <a:prstGeom prst="rect">
            <a:avLst/>
          </a:prstGeom>
          <a:noFill/>
          <a:ln>
            <a:noFill/>
          </a:ln>
        </p:spPr>
        <p:txBody>
          <a:bodyPr lIns="90000" rIns="90000" tIns="45000" bIns="45000"/>
          <a:p>
            <a:pPr algn="ctr">
              <a:lnSpc>
                <a:spcPct val="100000"/>
              </a:lnSpc>
            </a:pPr>
            <a:r>
              <a:rPr b="1" lang="en-US" sz="3200">
                <a:solidFill>
                  <a:srgbClr val="ffffff"/>
                </a:solidFill>
                <a:latin typeface="Calibri"/>
                <a:ea typeface="DejaVu Sans"/>
              </a:rPr>
              <a:t>FROM RADIOGRAPHY TO TOMOGRAPHY</a:t>
            </a:r>
            <a:endParaRPr/>
          </a:p>
        </p:txBody>
      </p:sp>
      <p:sp>
        <p:nvSpPr>
          <p:cNvPr id="495" name="CustomShape 5"/>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4</a:t>
            </a:r>
            <a:endParaRPr/>
          </a:p>
        </p:txBody>
      </p:sp>
      <p:sp>
        <p:nvSpPr>
          <p:cNvPr id="496" name="Line 6"/>
          <p:cNvSpPr/>
          <p:nvPr/>
        </p:nvSpPr>
        <p:spPr>
          <a:xfrm>
            <a:off x="720" y="6544800"/>
            <a:ext cx="9907560" cy="38880"/>
          </a:xfrm>
          <a:prstGeom prst="line">
            <a:avLst/>
          </a:prstGeom>
          <a:ln>
            <a:solidFill>
              <a:srgbClr val="000000"/>
            </a:solidFill>
          </a:ln>
        </p:spPr>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CustomShape 1"/>
          <p:cNvSpPr/>
          <p:nvPr/>
        </p:nvSpPr>
        <p:spPr>
          <a:xfrm>
            <a:off x="-11160" y="6120"/>
            <a:ext cx="9918000" cy="994680"/>
          </a:xfrm>
          <a:prstGeom prst="rect">
            <a:avLst/>
          </a:prstGeom>
          <a:solidFill>
            <a:srgbClr val="00213b"/>
          </a:solidFill>
          <a:ln>
            <a:noFill/>
          </a:ln>
        </p:spPr>
      </p:sp>
      <p:sp>
        <p:nvSpPr>
          <p:cNvPr id="876" name="CustomShape 2"/>
          <p:cNvSpPr/>
          <p:nvPr/>
        </p:nvSpPr>
        <p:spPr>
          <a:xfrm>
            <a:off x="-11160" y="6120"/>
            <a:ext cx="9918000" cy="994680"/>
          </a:xfrm>
          <a:prstGeom prst="rect">
            <a:avLst/>
          </a:prstGeom>
          <a:noFill/>
          <a:ln>
            <a:noFill/>
          </a:ln>
        </p:spPr>
      </p:sp>
      <p:pic>
        <p:nvPicPr>
          <p:cNvPr id="877" name="" descr=""/>
          <p:cNvPicPr/>
          <p:nvPr/>
        </p:nvPicPr>
        <p:blipFill>
          <a:blip r:embed="rId1"/>
          <a:stretch>
            <a:fillRect/>
          </a:stretch>
        </p:blipFill>
        <p:spPr>
          <a:xfrm>
            <a:off x="266040" y="1110600"/>
            <a:ext cx="4870800" cy="5564160"/>
          </a:xfrm>
          <a:prstGeom prst="rect">
            <a:avLst/>
          </a:prstGeom>
          <a:ln>
            <a:noFill/>
          </a:ln>
        </p:spPr>
      </p:pic>
      <p:pic>
        <p:nvPicPr>
          <p:cNvPr id="878" name="" descr=""/>
          <p:cNvPicPr/>
          <p:nvPr/>
        </p:nvPicPr>
        <p:blipFill>
          <a:blip r:embed="rId2"/>
          <a:stretch>
            <a:fillRect/>
          </a:stretch>
        </p:blipFill>
        <p:spPr>
          <a:xfrm>
            <a:off x="5338440" y="2727720"/>
            <a:ext cx="4281840" cy="3983040"/>
          </a:xfrm>
          <a:prstGeom prst="rect">
            <a:avLst/>
          </a:prstGeom>
          <a:ln>
            <a:noFill/>
          </a:ln>
        </p:spPr>
      </p:pic>
      <p:sp>
        <p:nvSpPr>
          <p:cNvPr id="879" name="CustomShape 3"/>
          <p:cNvSpPr/>
          <p:nvPr/>
        </p:nvSpPr>
        <p:spPr>
          <a:xfrm>
            <a:off x="274680" y="33480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Results from Point of Closest Approach (POCA)</a:t>
            </a:r>
            <a:endParaRPr/>
          </a:p>
        </p:txBody>
      </p:sp>
      <p:sp>
        <p:nvSpPr>
          <p:cNvPr id="880" name="CustomShape 4"/>
          <p:cNvSpPr/>
          <p:nvPr/>
        </p:nvSpPr>
        <p:spPr>
          <a:xfrm>
            <a:off x="5120640" y="1044720"/>
            <a:ext cx="4877640" cy="2008080"/>
          </a:xfrm>
          <a:prstGeom prst="rect">
            <a:avLst/>
          </a:prstGeom>
          <a:noFill/>
          <a:ln>
            <a:noFill/>
          </a:ln>
        </p:spPr>
        <p:txBody>
          <a:bodyPr lIns="90000" rIns="90000" tIns="45000" bIns="45000"/>
          <a:p>
            <a:pPr>
              <a:lnSpc>
                <a:spcPct val="100000"/>
              </a:lnSpc>
              <a:buSzPct val="45000"/>
              <a:buFont typeface="StarSymbol"/>
              <a:buChar char="l"/>
            </a:pPr>
            <a:r>
              <a:rPr lang="en-US" sz="1400">
                <a:solidFill>
                  <a:srgbClr val="000099"/>
                </a:solidFill>
                <a:latin typeface="Arial"/>
              </a:rPr>
              <a:t> </a:t>
            </a:r>
            <a:r>
              <a:rPr b="1" lang="en-US" sz="1400">
                <a:solidFill>
                  <a:srgbClr val="000099"/>
                </a:solidFill>
                <a:latin typeface="Arial"/>
              </a:rPr>
              <a:t>Plotting all the Poca point for which the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calculated scattering angle is less than 0.3 milliradian</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A lot of false positive signal</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Not suitable for scenario where there are multiple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objects  of if the object sizes are big.</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1" name="CustomShape 1"/>
          <p:cNvSpPr/>
          <p:nvPr/>
        </p:nvSpPr>
        <p:spPr>
          <a:xfrm>
            <a:off x="0" y="0"/>
            <a:ext cx="9905760" cy="1096920"/>
          </a:xfrm>
          <a:prstGeom prst="rect">
            <a:avLst/>
          </a:prstGeom>
          <a:solidFill>
            <a:srgbClr val="00213b"/>
          </a:solidFill>
          <a:ln>
            <a:noFill/>
          </a:ln>
        </p:spPr>
      </p:sp>
      <p:sp>
        <p:nvSpPr>
          <p:cNvPr id="882" name="CustomShape 2"/>
          <p:cNvSpPr/>
          <p:nvPr/>
        </p:nvSpPr>
        <p:spPr>
          <a:xfrm>
            <a:off x="0" y="0"/>
            <a:ext cx="9905760" cy="1096920"/>
          </a:xfrm>
          <a:prstGeom prst="rect">
            <a:avLst/>
          </a:prstGeom>
          <a:noFill/>
          <a:ln>
            <a:noFill/>
          </a:ln>
        </p:spPr>
      </p:sp>
      <p:sp>
        <p:nvSpPr>
          <p:cNvPr id="883" name="CustomShape 3"/>
          <p:cNvSpPr/>
          <p:nvPr/>
        </p:nvSpPr>
        <p:spPr>
          <a:xfrm>
            <a:off x="3075120" y="368280"/>
            <a:ext cx="6793920" cy="888840"/>
          </a:xfrm>
          <a:prstGeom prst="rect">
            <a:avLst/>
          </a:prstGeom>
          <a:noFill/>
          <a:ln>
            <a:noFill/>
          </a:ln>
        </p:spPr>
      </p:sp>
      <p:pic>
        <p:nvPicPr>
          <p:cNvPr id="884" name="Picture 8" descr=""/>
          <p:cNvPicPr/>
          <p:nvPr/>
        </p:nvPicPr>
        <p:blipFill>
          <a:blip r:embed="rId1"/>
          <a:stretch>
            <a:fillRect/>
          </a:stretch>
        </p:blipFill>
        <p:spPr>
          <a:xfrm>
            <a:off x="182880" y="1628640"/>
            <a:ext cx="4384080" cy="4040280"/>
          </a:xfrm>
          <a:prstGeom prst="rect">
            <a:avLst/>
          </a:prstGeom>
          <a:ln>
            <a:noFill/>
          </a:ln>
        </p:spPr>
      </p:pic>
      <p:sp>
        <p:nvSpPr>
          <p:cNvPr id="885" name="CustomShape 4"/>
          <p:cNvSpPr/>
          <p:nvPr/>
        </p:nvSpPr>
        <p:spPr>
          <a:xfrm>
            <a:off x="3859920" y="1705680"/>
            <a:ext cx="5973840" cy="4407840"/>
          </a:xfrm>
          <a:prstGeom prst="rect">
            <a:avLst/>
          </a:prstGeom>
          <a:noFill/>
          <a:ln>
            <a:noFill/>
          </a:ln>
        </p:spPr>
        <p:txBody>
          <a:bodyPr lIns="90000" rIns="90000" tIns="46800" bIns="46800"/>
          <a:p>
            <a:pPr>
              <a:lnSpc>
                <a:spcPct val="100000"/>
              </a:lnSpc>
            </a:pPr>
            <a:r>
              <a:rPr b="1" lang="en-US" sz="1400">
                <a:solidFill>
                  <a:srgbClr val="333399"/>
                </a:solidFill>
                <a:latin typeface="Arial"/>
                <a:ea typeface="ヒラギノ角ゴ ProN W3"/>
              </a:rPr>
              <a:t>Simplest approach, fast and easy to implement</a:t>
            </a:r>
            <a:endParaRPr/>
          </a:p>
          <a:p>
            <a:pPr>
              <a:lnSpc>
                <a:spcPct val="100000"/>
              </a:lnSpc>
            </a:pPr>
            <a:r>
              <a:rPr b="1" lang="en-US" sz="1400">
                <a:solidFill>
                  <a:srgbClr val="333399"/>
                </a:solidFill>
                <a:latin typeface="Arial"/>
                <a:ea typeface="ヒラギノ角ゴ ProN W3"/>
              </a:rPr>
              <a:t>Geometrical point of closest approach between incoming and outcoming tracks</a:t>
            </a:r>
            <a:endParaRPr/>
          </a:p>
          <a:p>
            <a:pPr>
              <a:lnSpc>
                <a:spcPct val="100000"/>
              </a:lnSpc>
            </a:pPr>
            <a:endParaRPr/>
          </a:p>
          <a:p>
            <a:pPr>
              <a:lnSpc>
                <a:spcPct val="100000"/>
              </a:lnSpc>
            </a:pPr>
            <a:endParaRPr/>
          </a:p>
          <a:p>
            <a:pPr>
              <a:lnSpc>
                <a:spcPct val="100000"/>
              </a:lnSpc>
            </a:pPr>
            <a:r>
              <a:rPr b="1" lang="en-US" sz="1400">
                <a:solidFill>
                  <a:srgbClr val="333399"/>
                </a:solidFill>
                <a:latin typeface="Arial"/>
                <a:ea typeface="ヒラギノ角ゴ ProN W3"/>
              </a:rPr>
              <a:t>However:</a:t>
            </a:r>
            <a:endParaRPr/>
          </a:p>
          <a:p>
            <a:pPr>
              <a:lnSpc>
                <a:spcPct val="100000"/>
              </a:lnSpc>
            </a:pPr>
            <a:r>
              <a:rPr b="1" lang="en-US" sz="1400">
                <a:solidFill>
                  <a:srgbClr val="333399"/>
                </a:solidFill>
                <a:latin typeface="Arial"/>
                <a:ea typeface="ヒラギノ角ゴ ProN W3"/>
              </a:rPr>
              <a:t>   </a:t>
            </a:r>
            <a:r>
              <a:rPr b="1" lang="en-US" sz="1400">
                <a:solidFill>
                  <a:srgbClr val="333399"/>
                </a:solidFill>
                <a:latin typeface="Arial"/>
                <a:ea typeface="ヒラギノ角ゴ ProN W3"/>
              </a:rPr>
              <a:t>Neglects multiple scattering within the material</a:t>
            </a:r>
            <a:endParaRPr/>
          </a:p>
          <a:p>
            <a:pPr>
              <a:lnSpc>
                <a:spcPct val="100000"/>
              </a:lnSpc>
            </a:pPr>
            <a:r>
              <a:rPr b="1" lang="en-US" sz="1400">
                <a:solidFill>
                  <a:srgbClr val="333399"/>
                </a:solidFill>
                <a:latin typeface="Arial"/>
                <a:ea typeface="ヒラギノ角ゴ ProN W3"/>
              </a:rPr>
              <a:t>   </a:t>
            </a:r>
            <a:r>
              <a:rPr b="1" lang="en-US" sz="1400">
                <a:solidFill>
                  <a:srgbClr val="333399"/>
                </a:solidFill>
                <a:latin typeface="Arial"/>
                <a:ea typeface="ヒラギノ角ゴ ProN W3"/>
              </a:rPr>
              <a:t>Poor resolution images</a:t>
            </a:r>
            <a:endParaRPr/>
          </a:p>
          <a:p>
            <a:pPr>
              <a:lnSpc>
                <a:spcPct val="100000"/>
              </a:lnSpc>
            </a:pPr>
            <a:r>
              <a:rPr b="1" lang="en-US" sz="1400">
                <a:solidFill>
                  <a:srgbClr val="333399"/>
                </a:solidFill>
                <a:latin typeface="Arial"/>
                <a:ea typeface="ヒラギノ角ゴ ProN W3"/>
              </a:rPr>
              <a:t>   </a:t>
            </a:r>
            <a:r>
              <a:rPr b="1" lang="en-US" sz="1400">
                <a:solidFill>
                  <a:srgbClr val="333399"/>
                </a:solidFill>
                <a:latin typeface="Arial"/>
                <a:ea typeface="ヒラギノ角ゴ ProN W3"/>
              </a:rPr>
              <a:t>Critical behaviour for material located close to volume borders</a:t>
            </a:r>
            <a:endParaRPr/>
          </a:p>
          <a:p>
            <a:pPr>
              <a:lnSpc>
                <a:spcPct val="100000"/>
              </a:lnSpc>
            </a:pPr>
            <a:endParaRPr/>
          </a:p>
          <a:p>
            <a:pPr>
              <a:lnSpc>
                <a:spcPct val="100000"/>
              </a:lnSpc>
            </a:pPr>
            <a:r>
              <a:rPr b="1" lang="en-US" sz="1400">
                <a:solidFill>
                  <a:srgbClr val="333399"/>
                </a:solidFill>
                <a:latin typeface="Arial"/>
                <a:ea typeface="ヒラギノ角ゴ ProN W3"/>
              </a:rPr>
              <a:t>Several improvements may be implemented:</a:t>
            </a:r>
            <a:endParaRPr/>
          </a:p>
          <a:p>
            <a:pPr>
              <a:lnSpc>
                <a:spcPct val="100000"/>
              </a:lnSpc>
            </a:pPr>
            <a:r>
              <a:rPr b="1" lang="en-US" sz="1400">
                <a:solidFill>
                  <a:srgbClr val="800000"/>
                </a:solidFill>
                <a:latin typeface="Arial"/>
                <a:ea typeface="ヒラギノ角ゴ ProN W3"/>
              </a:rPr>
              <a:t>    </a:t>
            </a:r>
            <a:r>
              <a:rPr b="1" lang="en-US" sz="1400">
                <a:solidFill>
                  <a:srgbClr val="800000"/>
                </a:solidFill>
                <a:latin typeface="Arial"/>
                <a:ea typeface="ヒラギノ角ゴ ProN W3"/>
              </a:rPr>
              <a:t>- Filteration using Voxelization</a:t>
            </a:r>
            <a:endParaRPr/>
          </a:p>
          <a:p>
            <a:pPr>
              <a:lnSpc>
                <a:spcPct val="100000"/>
              </a:lnSpc>
            </a:pPr>
            <a:r>
              <a:rPr b="1" lang="en-US" sz="1400">
                <a:solidFill>
                  <a:srgbClr val="00cc00"/>
                </a:solidFill>
                <a:latin typeface="Arial"/>
                <a:ea typeface="ヒラギノ角ゴ ProN W3"/>
              </a:rPr>
              <a:t>    </a:t>
            </a:r>
            <a:r>
              <a:rPr b="1" lang="en-US" sz="1400">
                <a:solidFill>
                  <a:srgbClr val="00cc00"/>
                </a:solidFill>
                <a:latin typeface="Arial"/>
                <a:ea typeface="ヒラギノ角ゴ ProN W3"/>
              </a:rPr>
              <a:t>- Density based clustering algorithms</a:t>
            </a:r>
            <a:endParaRPr/>
          </a:p>
          <a:p>
            <a:pPr>
              <a:lnSpc>
                <a:spcPct val="100000"/>
              </a:lnSpc>
            </a:pPr>
            <a:r>
              <a:rPr b="1" lang="en-US" sz="1400">
                <a:solidFill>
                  <a:srgbClr val="000000"/>
                </a:solidFill>
                <a:latin typeface="Arial"/>
                <a:ea typeface="ヒラギノ角ゴ ProN W3"/>
              </a:rPr>
              <a:t>               </a:t>
            </a:r>
            <a:endParaRPr/>
          </a:p>
        </p:txBody>
      </p:sp>
      <p:pic>
        <p:nvPicPr>
          <p:cNvPr id="886" name="Picture 10" descr=""/>
          <p:cNvPicPr/>
          <p:nvPr/>
        </p:nvPicPr>
        <p:blipFill>
          <a:blip r:embed="rId2"/>
          <a:stretch>
            <a:fillRect/>
          </a:stretch>
        </p:blipFill>
        <p:spPr>
          <a:xfrm>
            <a:off x="6032520" y="2708280"/>
            <a:ext cx="1802880" cy="258480"/>
          </a:xfrm>
          <a:prstGeom prst="rect">
            <a:avLst/>
          </a:prstGeom>
          <a:ln>
            <a:noFill/>
          </a:ln>
        </p:spPr>
      </p:pic>
      <p:sp>
        <p:nvSpPr>
          <p:cNvPr id="887" name="CustomShape 5"/>
          <p:cNvSpPr/>
          <p:nvPr/>
        </p:nvSpPr>
        <p:spPr>
          <a:xfrm>
            <a:off x="274680" y="33480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Conclusion from POCA Algorithm</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8" name="CustomShape 1"/>
          <p:cNvSpPr/>
          <p:nvPr/>
        </p:nvSpPr>
        <p:spPr>
          <a:xfrm>
            <a:off x="-11160" y="6120"/>
            <a:ext cx="9918000" cy="994680"/>
          </a:xfrm>
          <a:prstGeom prst="rect">
            <a:avLst/>
          </a:prstGeom>
          <a:solidFill>
            <a:srgbClr val="00213b"/>
          </a:solidFill>
          <a:ln>
            <a:noFill/>
          </a:ln>
        </p:spPr>
      </p:sp>
      <p:sp>
        <p:nvSpPr>
          <p:cNvPr id="889" name="CustomShape 2"/>
          <p:cNvSpPr/>
          <p:nvPr/>
        </p:nvSpPr>
        <p:spPr>
          <a:xfrm>
            <a:off x="-11160" y="6120"/>
            <a:ext cx="9918000" cy="994680"/>
          </a:xfrm>
          <a:prstGeom prst="rect">
            <a:avLst/>
          </a:prstGeom>
          <a:noFill/>
          <a:ln>
            <a:noFill/>
          </a:ln>
        </p:spPr>
      </p:sp>
      <p:pic>
        <p:nvPicPr>
          <p:cNvPr id="890" name="" descr=""/>
          <p:cNvPicPr/>
          <p:nvPr/>
        </p:nvPicPr>
        <p:blipFill>
          <a:blip r:embed="rId1"/>
          <a:stretch>
            <a:fillRect/>
          </a:stretch>
        </p:blipFill>
        <p:spPr>
          <a:xfrm>
            <a:off x="274320" y="1097280"/>
            <a:ext cx="4663080" cy="5448240"/>
          </a:xfrm>
          <a:prstGeom prst="rect">
            <a:avLst/>
          </a:prstGeom>
          <a:ln>
            <a:noFill/>
          </a:ln>
        </p:spPr>
      </p:pic>
      <p:sp>
        <p:nvSpPr>
          <p:cNvPr id="891" name="CustomShape 3"/>
          <p:cNvSpPr/>
          <p:nvPr/>
        </p:nvSpPr>
        <p:spPr>
          <a:xfrm>
            <a:off x="275040" y="33516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Voxelization of Volume of Interest</a:t>
            </a:r>
            <a:endParaRPr/>
          </a:p>
        </p:txBody>
      </p:sp>
      <p:sp>
        <p:nvSpPr>
          <p:cNvPr id="892" name="CustomShape 4"/>
          <p:cNvSpPr/>
          <p:nvPr/>
        </p:nvSpPr>
        <p:spPr>
          <a:xfrm>
            <a:off x="5212080" y="1188720"/>
            <a:ext cx="4480200" cy="5631120"/>
          </a:xfrm>
          <a:prstGeom prst="rect">
            <a:avLst/>
          </a:prstGeom>
          <a:noFill/>
          <a:ln>
            <a:noFill/>
          </a:ln>
        </p:spPr>
        <p:txBody>
          <a:bodyPr lIns="90000" rIns="90000" tIns="45000" bIns="45000"/>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Dividing the volume of interest into small boxes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called Voxels</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These Voxels can be very much helpful in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removing the false positive POCA points.</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If a Voxel belong to some material then the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scattering of Poca points that Voxel contains are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correlated.</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If a Voxel contains false Poca Point then those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Poca Points are uncorrelated.</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Another simple criteria to detect if the Poca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points that Voxel contains are genuine or not is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the </a:t>
            </a:r>
            <a:r>
              <a:rPr b="1" lang="en-US" sz="1400">
                <a:solidFill>
                  <a:srgbClr val="00cc00"/>
                </a:solidFill>
                <a:latin typeface="Arial"/>
              </a:rPr>
              <a:t>Threshold</a:t>
            </a:r>
            <a:r>
              <a:rPr b="1" lang="en-US" sz="1400">
                <a:solidFill>
                  <a:srgbClr val="000066"/>
                </a:solidFill>
                <a:latin typeface="Arial"/>
              </a:rPr>
              <a:t> on the number of Poca Points (N)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that a voxel cantains.</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If </a:t>
            </a:r>
            <a:r>
              <a:rPr b="1" lang="en-US" sz="1400">
                <a:solidFill>
                  <a:srgbClr val="0000ff"/>
                </a:solidFill>
                <a:latin typeface="Arial"/>
              </a:rPr>
              <a:t>N &lt; threshold</a:t>
            </a:r>
            <a:r>
              <a:rPr b="1" lang="en-US" sz="1400">
                <a:solidFill>
                  <a:srgbClr val="000066"/>
                </a:solidFill>
                <a:latin typeface="Arial"/>
              </a:rPr>
              <a:t> value then the Poca Points are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not genuine and may be rejected</a:t>
            </a:r>
            <a:endParaRPr/>
          </a:p>
          <a:p>
            <a:pPr>
              <a:lnSpc>
                <a:spcPct val="100000"/>
              </a:lnSpc>
            </a:pPr>
            <a:endParaRPr/>
          </a:p>
          <a:p>
            <a:pPr>
              <a:lnSpc>
                <a:spcPct val="100000"/>
              </a:lnSpc>
              <a:buSzPct val="45000"/>
              <a:buFont typeface="StarSymbol"/>
              <a:buChar char="l"/>
            </a:pPr>
            <a:r>
              <a:rPr b="1" lang="en-US" sz="1400">
                <a:solidFill>
                  <a:srgbClr val="000066"/>
                </a:solidFill>
                <a:latin typeface="Arial"/>
              </a:rPr>
              <a:t> </a:t>
            </a:r>
            <a:r>
              <a:rPr b="1" lang="en-US" sz="1400">
                <a:solidFill>
                  <a:srgbClr val="cc0000"/>
                </a:solidFill>
                <a:latin typeface="Arial"/>
              </a:rPr>
              <a:t>Big Question</a:t>
            </a:r>
            <a:r>
              <a:rPr b="1" lang="en-US" sz="1400">
                <a:solidFill>
                  <a:srgbClr val="000066"/>
                </a:solidFill>
                <a:latin typeface="Arial"/>
              </a:rPr>
              <a:t> : How to select the threshold </a:t>
            </a:r>
            <a:endParaRPr/>
          </a:p>
          <a:p>
            <a:pPr>
              <a:lnSpc>
                <a:spcPct val="100000"/>
              </a:lnSpc>
              <a:buSzPct val="45000"/>
              <a:buFont typeface="StarSymbol"/>
              <a:buChar char="l"/>
            </a:pPr>
            <a:r>
              <a:rPr b="1" lang="en-US" sz="1400">
                <a:solidFill>
                  <a:srgbClr val="000066"/>
                </a:solidFill>
                <a:latin typeface="Arial"/>
              </a:rPr>
              <a:t> </a:t>
            </a:r>
            <a:r>
              <a:rPr b="1" lang="en-US" sz="1400">
                <a:solidFill>
                  <a:srgbClr val="000066"/>
                </a:solidFill>
                <a:latin typeface="Arial"/>
              </a:rPr>
              <a:t>value ??</a:t>
            </a:r>
            <a:endParaRPr/>
          </a:p>
          <a:p>
            <a:pPr>
              <a:lnSpc>
                <a:spcPct val="100000"/>
              </a:lnSpc>
            </a:pPr>
            <a:endParaRPr/>
          </a:p>
          <a:p>
            <a:pPr>
              <a:lnSpc>
                <a:spcPct val="100000"/>
              </a:lnSpc>
            </a:pPr>
            <a:endParaRPr/>
          </a:p>
          <a:p>
            <a:pPr>
              <a:lnSpc>
                <a:spcPct val="100000"/>
              </a:lnSpc>
            </a:pPr>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3" name="CustomShape 1"/>
          <p:cNvSpPr/>
          <p:nvPr/>
        </p:nvSpPr>
        <p:spPr>
          <a:xfrm>
            <a:off x="-11160" y="6120"/>
            <a:ext cx="9918000" cy="994680"/>
          </a:xfrm>
          <a:prstGeom prst="rect">
            <a:avLst/>
          </a:prstGeom>
          <a:solidFill>
            <a:srgbClr val="00213b"/>
          </a:solidFill>
          <a:ln>
            <a:noFill/>
          </a:ln>
        </p:spPr>
      </p:sp>
      <p:sp>
        <p:nvSpPr>
          <p:cNvPr id="894" name="CustomShape 2"/>
          <p:cNvSpPr/>
          <p:nvPr/>
        </p:nvSpPr>
        <p:spPr>
          <a:xfrm>
            <a:off x="-11160" y="6120"/>
            <a:ext cx="9918000" cy="994680"/>
          </a:xfrm>
          <a:prstGeom prst="rect">
            <a:avLst/>
          </a:prstGeom>
          <a:noFill/>
          <a:ln>
            <a:noFill/>
          </a:ln>
        </p:spPr>
      </p:sp>
      <p:sp>
        <p:nvSpPr>
          <p:cNvPr id="895" name="CustomShape 3"/>
          <p:cNvSpPr/>
          <p:nvPr/>
        </p:nvSpPr>
        <p:spPr>
          <a:xfrm rot="16170600">
            <a:off x="-299160" y="3284280"/>
            <a:ext cx="2008800" cy="516240"/>
          </a:xfrm>
          <a:prstGeom prst="rect">
            <a:avLst/>
          </a:prstGeom>
          <a:noFill/>
          <a:ln>
            <a:noFill/>
          </a:ln>
        </p:spPr>
        <p:txBody>
          <a:bodyPr lIns="90000" rIns="90000" tIns="45000" bIns="45000"/>
          <a:p>
            <a:r>
              <a:rPr b="1" lang="en-US">
                <a:latin typeface="Arial"/>
              </a:rPr>
              <a:t>Count</a:t>
            </a:r>
            <a:endParaRPr/>
          </a:p>
        </p:txBody>
      </p:sp>
      <p:sp>
        <p:nvSpPr>
          <p:cNvPr id="896" name="CustomShape 4"/>
          <p:cNvSpPr/>
          <p:nvPr/>
        </p:nvSpPr>
        <p:spPr>
          <a:xfrm>
            <a:off x="4339440" y="6393960"/>
            <a:ext cx="2468520" cy="576720"/>
          </a:xfrm>
          <a:prstGeom prst="rect">
            <a:avLst/>
          </a:prstGeom>
          <a:noFill/>
          <a:ln>
            <a:noFill/>
          </a:ln>
        </p:spPr>
        <p:txBody>
          <a:bodyPr lIns="90000" rIns="90000" tIns="45000" bIns="45000"/>
          <a:p>
            <a:r>
              <a:rPr b="1" lang="en-US" sz="1600">
                <a:latin typeface="Arial"/>
              </a:rPr>
              <a:t>Voxel Number</a:t>
            </a:r>
            <a:endParaRPr/>
          </a:p>
        </p:txBody>
      </p:sp>
      <p:pic>
        <p:nvPicPr>
          <p:cNvPr id="897" name="" descr=""/>
          <p:cNvPicPr/>
          <p:nvPr/>
        </p:nvPicPr>
        <p:blipFill>
          <a:blip r:embed="rId1"/>
          <a:stretch>
            <a:fillRect/>
          </a:stretch>
        </p:blipFill>
        <p:spPr>
          <a:xfrm>
            <a:off x="763920" y="1341720"/>
            <a:ext cx="8559720" cy="5127840"/>
          </a:xfrm>
          <a:prstGeom prst="rect">
            <a:avLst/>
          </a:prstGeom>
          <a:ln>
            <a:noFill/>
          </a:ln>
        </p:spPr>
      </p:pic>
      <p:sp>
        <p:nvSpPr>
          <p:cNvPr id="898" name="CustomShape 5"/>
          <p:cNvSpPr/>
          <p:nvPr/>
        </p:nvSpPr>
        <p:spPr>
          <a:xfrm>
            <a:off x="275040" y="33516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One Dimensional Histogram of counts of POCA points in Voxels</a:t>
            </a:r>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9" name="CustomShape 1"/>
          <p:cNvSpPr/>
          <p:nvPr/>
        </p:nvSpPr>
        <p:spPr>
          <a:xfrm>
            <a:off x="-11160" y="6120"/>
            <a:ext cx="9918000" cy="994680"/>
          </a:xfrm>
          <a:prstGeom prst="rect">
            <a:avLst/>
          </a:prstGeom>
          <a:solidFill>
            <a:srgbClr val="00213b"/>
          </a:solidFill>
          <a:ln>
            <a:noFill/>
          </a:ln>
        </p:spPr>
      </p:sp>
      <p:sp>
        <p:nvSpPr>
          <p:cNvPr id="900" name="CustomShape 2"/>
          <p:cNvSpPr/>
          <p:nvPr/>
        </p:nvSpPr>
        <p:spPr>
          <a:xfrm>
            <a:off x="-11160" y="6120"/>
            <a:ext cx="9918000" cy="994680"/>
          </a:xfrm>
          <a:prstGeom prst="rect">
            <a:avLst/>
          </a:prstGeom>
          <a:noFill/>
          <a:ln>
            <a:noFill/>
          </a:ln>
        </p:spPr>
      </p:sp>
      <p:pic>
        <p:nvPicPr>
          <p:cNvPr id="901" name="" descr=""/>
          <p:cNvPicPr/>
          <p:nvPr/>
        </p:nvPicPr>
        <p:blipFill>
          <a:blip r:embed="rId1"/>
          <a:stretch>
            <a:fillRect/>
          </a:stretch>
        </p:blipFill>
        <p:spPr>
          <a:xfrm>
            <a:off x="163440" y="1133280"/>
            <a:ext cx="4937400" cy="5724360"/>
          </a:xfrm>
          <a:prstGeom prst="rect">
            <a:avLst/>
          </a:prstGeom>
          <a:ln>
            <a:noFill/>
          </a:ln>
        </p:spPr>
      </p:pic>
      <p:pic>
        <p:nvPicPr>
          <p:cNvPr id="902" name="" descr=""/>
          <p:cNvPicPr/>
          <p:nvPr/>
        </p:nvPicPr>
        <p:blipFill>
          <a:blip r:embed="rId2"/>
          <a:stretch>
            <a:fillRect/>
          </a:stretch>
        </p:blipFill>
        <p:spPr>
          <a:xfrm>
            <a:off x="5394960" y="2809800"/>
            <a:ext cx="4205880" cy="4009320"/>
          </a:xfrm>
          <a:prstGeom prst="rect">
            <a:avLst/>
          </a:prstGeom>
          <a:ln>
            <a:noFill/>
          </a:ln>
        </p:spPr>
      </p:pic>
      <p:sp>
        <p:nvSpPr>
          <p:cNvPr id="903" name="CustomShape 3"/>
          <p:cNvSpPr/>
          <p:nvPr/>
        </p:nvSpPr>
        <p:spPr>
          <a:xfrm>
            <a:off x="274680" y="33480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Filteration of POCA output using Voxelization</a:t>
            </a:r>
            <a:endParaRPr/>
          </a:p>
        </p:txBody>
      </p:sp>
      <p:sp>
        <p:nvSpPr>
          <p:cNvPr id="904" name="CustomShape 4"/>
          <p:cNvSpPr/>
          <p:nvPr/>
        </p:nvSpPr>
        <p:spPr>
          <a:xfrm>
            <a:off x="5212080" y="1044720"/>
            <a:ext cx="4694760" cy="1764720"/>
          </a:xfrm>
          <a:prstGeom prst="rect">
            <a:avLst/>
          </a:prstGeom>
          <a:noFill/>
          <a:ln>
            <a:noFill/>
          </a:ln>
        </p:spPr>
        <p:txBody>
          <a:bodyPr lIns="90000" rIns="90000" tIns="45000" bIns="45000"/>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Output of filteration algorithm applied on POCA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points</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Filteration is done by voxelizing the volume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between 2</a:t>
            </a:r>
            <a:r>
              <a:rPr b="1" lang="en-US" sz="1400" baseline="33000">
                <a:solidFill>
                  <a:srgbClr val="000099"/>
                </a:solidFill>
                <a:latin typeface="Arial"/>
              </a:rPr>
              <a:t>nd </a:t>
            </a:r>
            <a:r>
              <a:rPr b="1" lang="en-US" sz="1400">
                <a:solidFill>
                  <a:srgbClr val="000099"/>
                </a:solidFill>
                <a:latin typeface="Arial"/>
              </a:rPr>
              <a:t>and 3</a:t>
            </a:r>
            <a:r>
              <a:rPr b="1" lang="en-US" sz="1400" baseline="101000">
                <a:solidFill>
                  <a:srgbClr val="000099"/>
                </a:solidFill>
                <a:latin typeface="Arial"/>
              </a:rPr>
              <a:t>rd</a:t>
            </a:r>
            <a:r>
              <a:rPr b="1" lang="en-US" sz="1400">
                <a:solidFill>
                  <a:srgbClr val="000099"/>
                </a:solidFill>
                <a:latin typeface="Arial"/>
              </a:rPr>
              <a:t> detector where objects under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test are placed</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This removes majority of false positive and the real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objects are clearly visible</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5" name="CustomShape 1"/>
          <p:cNvSpPr/>
          <p:nvPr/>
        </p:nvSpPr>
        <p:spPr>
          <a:xfrm>
            <a:off x="449280" y="1658880"/>
            <a:ext cx="4493160" cy="4554720"/>
          </a:xfrm>
          <a:prstGeom prst="rect">
            <a:avLst/>
          </a:prstGeom>
          <a:noFill/>
          <a:ln>
            <a:noFill/>
          </a:ln>
        </p:spPr>
        <p:txBody>
          <a:bodyPr lIns="90000" rIns="90000" tIns="45000" bIns="45000"/>
          <a:p>
            <a:pPr>
              <a:lnSpc>
                <a:spcPct val="100000"/>
              </a:lnSpc>
              <a:buFont typeface="Wingdings" charset="2"/>
              <a:buChar char=""/>
            </a:pPr>
            <a:r>
              <a:rPr i="1" lang="en-US" sz="3200">
                <a:solidFill>
                  <a:srgbClr val="ffffff"/>
                </a:solidFill>
                <a:latin typeface="Arial"/>
                <a:ea typeface="MS Gothic"/>
              </a:rPr>
              <a:t> </a:t>
            </a:r>
            <a:r>
              <a:rPr i="1" lang="en-US" sz="2000">
                <a:solidFill>
                  <a:srgbClr val="000099"/>
                </a:solidFill>
                <a:latin typeface="Arial"/>
                <a:ea typeface="MS Gothic"/>
              </a:rPr>
              <a:t>Pro’s</a:t>
            </a:r>
            <a:endParaRPr/>
          </a:p>
          <a:p>
            <a:pPr lvl="1">
              <a:lnSpc>
                <a:spcPct val="100000"/>
              </a:lnSpc>
              <a:buFont typeface="Wingdings" charset="2"/>
              <a:buChar char=""/>
            </a:pPr>
            <a:r>
              <a:rPr i="1" lang="en-US" sz="2000">
                <a:solidFill>
                  <a:srgbClr val="000099"/>
                </a:solidFill>
                <a:latin typeface="Arial"/>
                <a:ea typeface="MS Gothic"/>
              </a:rPr>
              <a:t>Fast and efficient</a:t>
            </a:r>
            <a:endParaRPr/>
          </a:p>
          <a:p>
            <a:pPr lvl="1">
              <a:lnSpc>
                <a:spcPct val="100000"/>
              </a:lnSpc>
              <a:buFont typeface="Wingdings" charset="2"/>
              <a:buChar char=""/>
            </a:pPr>
            <a:r>
              <a:rPr i="1" lang="en-US" sz="2000">
                <a:solidFill>
                  <a:srgbClr val="000099"/>
                </a:solidFill>
                <a:latin typeface="Arial"/>
                <a:ea typeface="MS Gothic"/>
              </a:rPr>
              <a:t>Accurate for simple scenario’s</a:t>
            </a:r>
            <a:endParaRPr/>
          </a:p>
          <a:p>
            <a:pPr>
              <a:lnSpc>
                <a:spcPct val="100000"/>
              </a:lnSpc>
              <a:buFont typeface="Wingdings" charset="2"/>
              <a:buChar char=""/>
            </a:pPr>
            <a:r>
              <a:rPr i="1" lang="en-US" sz="2000">
                <a:solidFill>
                  <a:srgbClr val="000099"/>
                </a:solidFill>
                <a:latin typeface="Arial"/>
                <a:ea typeface="MS Gothic"/>
              </a:rPr>
              <a:t>   </a:t>
            </a:r>
            <a:r>
              <a:rPr i="1" lang="en-US" sz="2000">
                <a:solidFill>
                  <a:srgbClr val="000099"/>
                </a:solidFill>
                <a:latin typeface="Arial"/>
                <a:ea typeface="MS Gothic"/>
              </a:rPr>
              <a:t>Con’s</a:t>
            </a:r>
            <a:endParaRPr/>
          </a:p>
          <a:p>
            <a:pPr lvl="3">
              <a:lnSpc>
                <a:spcPct val="100000"/>
              </a:lnSpc>
              <a:buFont typeface="Wingdings" charset="2"/>
              <a:buChar char=""/>
            </a:pPr>
            <a:r>
              <a:rPr i="1" lang="en-US" sz="2000">
                <a:solidFill>
                  <a:srgbClr val="000099"/>
                </a:solidFill>
                <a:latin typeface="Arial"/>
                <a:ea typeface="MS Gothic"/>
              </a:rPr>
              <a:t>No Physics: multiple-scattering ignored</a:t>
            </a:r>
            <a:endParaRPr/>
          </a:p>
          <a:p>
            <a:pPr lvl="3">
              <a:lnSpc>
                <a:spcPct val="100000"/>
              </a:lnSpc>
              <a:buFont typeface="Wingdings" charset="2"/>
              <a:buChar char=""/>
            </a:pPr>
            <a:r>
              <a:rPr i="1" lang="en-US" sz="2000">
                <a:solidFill>
                  <a:srgbClr val="000099"/>
                </a:solidFill>
                <a:latin typeface="Arial"/>
                <a:ea typeface="MS Gothic"/>
              </a:rPr>
              <a:t>Deterministic</a:t>
            </a:r>
            <a:endParaRPr/>
          </a:p>
          <a:p>
            <a:pPr lvl="3">
              <a:lnSpc>
                <a:spcPct val="100000"/>
              </a:lnSpc>
              <a:buFont typeface="Wingdings" charset="2"/>
              <a:buChar char=""/>
            </a:pPr>
            <a:r>
              <a:rPr i="1" lang="en-US" sz="2000">
                <a:solidFill>
                  <a:srgbClr val="000099"/>
                </a:solidFill>
                <a:latin typeface="Arial"/>
                <a:ea typeface="MS Gothic"/>
              </a:rPr>
              <a:t>Unscattered tracks are not used</a:t>
            </a:r>
            <a:endParaRPr/>
          </a:p>
        </p:txBody>
      </p:sp>
      <p:pic>
        <p:nvPicPr>
          <p:cNvPr id="906" name="Picture 3" descr=""/>
          <p:cNvPicPr/>
          <p:nvPr/>
        </p:nvPicPr>
        <p:blipFill>
          <a:blip r:embed="rId1"/>
          <a:srcRect l="0" t="15909" r="0" b="8443"/>
          <a:stretch>
            <a:fillRect/>
          </a:stretch>
        </p:blipFill>
        <p:spPr>
          <a:xfrm>
            <a:off x="4942800" y="2280960"/>
            <a:ext cx="4717800" cy="3525120"/>
          </a:xfrm>
          <a:prstGeom prst="rect">
            <a:avLst/>
          </a:prstGeom>
          <a:ln>
            <a:noFill/>
          </a:ln>
        </p:spPr>
      </p:pic>
      <p:sp>
        <p:nvSpPr>
          <p:cNvPr id="907" name="CustomShape 2"/>
          <p:cNvSpPr/>
          <p:nvPr/>
        </p:nvSpPr>
        <p:spPr>
          <a:xfrm>
            <a:off x="494640" y="6344640"/>
            <a:ext cx="2300760" cy="466560"/>
          </a:xfrm>
          <a:prstGeom prst="rect">
            <a:avLst/>
          </a:prstGeom>
          <a:noFill/>
          <a:ln>
            <a:noFill/>
          </a:ln>
        </p:spPr>
        <p:txBody>
          <a:bodyPr lIns="0" rIns="0" tIns="0" bIns="0"/>
          <a:p>
            <a:pPr>
              <a:lnSpc>
                <a:spcPct val="95000"/>
              </a:lnSpc>
            </a:pPr>
            <a:r>
              <a:rPr lang="en-US" sz="1400">
                <a:solidFill>
                  <a:srgbClr val="ffffff"/>
                </a:solidFill>
                <a:latin typeface="Times New Roman"/>
                <a:ea typeface="DejaVu Sans"/>
              </a:rPr>
              <a:t>10/27/2009</a:t>
            </a:r>
            <a:endParaRPr/>
          </a:p>
        </p:txBody>
      </p:sp>
      <p:sp>
        <p:nvSpPr>
          <p:cNvPr id="908" name="CustomShape 3"/>
          <p:cNvSpPr/>
          <p:nvPr/>
        </p:nvSpPr>
        <p:spPr>
          <a:xfrm>
            <a:off x="7103880" y="6344640"/>
            <a:ext cx="2301120" cy="466560"/>
          </a:xfrm>
          <a:prstGeom prst="rect">
            <a:avLst/>
          </a:prstGeom>
          <a:noFill/>
          <a:ln>
            <a:noFill/>
          </a:ln>
        </p:spPr>
        <p:txBody>
          <a:bodyPr lIns="0" rIns="0" tIns="0" bIns="0"/>
          <a:p>
            <a:pPr algn="r">
              <a:lnSpc>
                <a:spcPct val="95000"/>
              </a:lnSpc>
            </a:pPr>
            <a:fld id="{44C4EBA6-65C7-412F-B043-BDE936CF4523}" type="slidenum">
              <a:rPr lang="en-US" sz="1400">
                <a:solidFill>
                  <a:srgbClr val="ffffff"/>
                </a:solidFill>
                <a:latin typeface="Times New Roman"/>
                <a:ea typeface="DejaVu Sans"/>
              </a:rPr>
              <a:t>&lt;number&gt;</a:t>
            </a:fld>
            <a:endParaRPr/>
          </a:p>
        </p:txBody>
      </p:sp>
      <p:sp>
        <p:nvSpPr>
          <p:cNvPr id="909" name="CustomShape 4"/>
          <p:cNvSpPr/>
          <p:nvPr/>
        </p:nvSpPr>
        <p:spPr>
          <a:xfrm>
            <a:off x="3388680" y="6344640"/>
            <a:ext cx="3134160" cy="466200"/>
          </a:xfrm>
          <a:prstGeom prst="rect">
            <a:avLst/>
          </a:prstGeom>
          <a:noFill/>
          <a:ln>
            <a:noFill/>
          </a:ln>
        </p:spPr>
        <p:txBody>
          <a:bodyPr lIns="0" rIns="0" tIns="0" bIns="0"/>
          <a:p>
            <a:pPr algn="ctr">
              <a:lnSpc>
                <a:spcPct val="95000"/>
              </a:lnSpc>
            </a:pPr>
            <a:r>
              <a:rPr lang="en-US" sz="1400">
                <a:solidFill>
                  <a:srgbClr val="ffffff"/>
                </a:solidFill>
                <a:latin typeface="Times New Roman"/>
                <a:ea typeface="DejaVu Sans"/>
              </a:rPr>
              <a:t>IEEE NSS-MIC 2009, Orlando, FL</a:t>
            </a:r>
            <a:endParaRPr/>
          </a:p>
        </p:txBody>
      </p:sp>
      <p:sp>
        <p:nvSpPr>
          <p:cNvPr id="910" name="CustomShape 5"/>
          <p:cNvSpPr/>
          <p:nvPr/>
        </p:nvSpPr>
        <p:spPr>
          <a:xfrm>
            <a:off x="-11160" y="6120"/>
            <a:ext cx="9918000" cy="994680"/>
          </a:xfrm>
          <a:prstGeom prst="rect">
            <a:avLst/>
          </a:prstGeom>
          <a:solidFill>
            <a:srgbClr val="00213b"/>
          </a:solidFill>
          <a:ln>
            <a:noFill/>
          </a:ln>
        </p:spPr>
      </p:sp>
      <p:sp>
        <p:nvSpPr>
          <p:cNvPr id="911" name="CustomShape 6"/>
          <p:cNvSpPr/>
          <p:nvPr/>
        </p:nvSpPr>
        <p:spPr>
          <a:xfrm>
            <a:off x="-11160" y="6120"/>
            <a:ext cx="9918000" cy="994680"/>
          </a:xfrm>
          <a:prstGeom prst="rect">
            <a:avLst/>
          </a:prstGeom>
          <a:noFill/>
          <a:ln>
            <a:noFill/>
          </a:ln>
        </p:spPr>
      </p:sp>
      <p:sp>
        <p:nvSpPr>
          <p:cNvPr id="912" name="CustomShape 7"/>
          <p:cNvSpPr/>
          <p:nvPr/>
        </p:nvSpPr>
        <p:spPr>
          <a:xfrm>
            <a:off x="353520" y="-119160"/>
            <a:ext cx="8916480" cy="1140480"/>
          </a:xfrm>
          <a:prstGeom prst="rect">
            <a:avLst/>
          </a:prstGeom>
          <a:noFill/>
          <a:ln>
            <a:noFill/>
          </a:ln>
        </p:spPr>
        <p:txBody>
          <a:bodyPr lIns="90000" rIns="90000" tIns="45000" bIns="45000" anchor="ctr" anchorCtr="1"/>
          <a:p>
            <a:pPr algn="ctr">
              <a:lnSpc>
                <a:spcPct val="100000"/>
              </a:lnSpc>
            </a:pPr>
            <a:r>
              <a:rPr i="1" lang="en-US" sz="4400">
                <a:solidFill>
                  <a:srgbClr val="ffffff"/>
                </a:solidFill>
                <a:latin typeface="Arial"/>
                <a:ea typeface="MS Gothic"/>
              </a:rPr>
              <a:t>POCA Pro's and Con's</a:t>
            </a:r>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3" name="CustomShape 1"/>
          <p:cNvSpPr/>
          <p:nvPr/>
        </p:nvSpPr>
        <p:spPr>
          <a:xfrm>
            <a:off x="-11160" y="6120"/>
            <a:ext cx="9918000" cy="994680"/>
          </a:xfrm>
          <a:prstGeom prst="rect">
            <a:avLst/>
          </a:prstGeom>
          <a:solidFill>
            <a:srgbClr val="00213b"/>
          </a:solidFill>
          <a:ln>
            <a:noFill/>
          </a:ln>
        </p:spPr>
      </p:sp>
      <p:sp>
        <p:nvSpPr>
          <p:cNvPr id="914" name="CustomShape 2"/>
          <p:cNvSpPr/>
          <p:nvPr/>
        </p:nvSpPr>
        <p:spPr>
          <a:xfrm>
            <a:off x="-11160" y="6120"/>
            <a:ext cx="9918000" cy="994680"/>
          </a:xfrm>
          <a:prstGeom prst="rect">
            <a:avLst/>
          </a:prstGeom>
          <a:noFill/>
          <a:ln>
            <a:noFill/>
          </a:ln>
        </p:spPr>
      </p:sp>
      <p:sp>
        <p:nvSpPr>
          <p:cNvPr id="915" name="CustomShape 3"/>
          <p:cNvSpPr/>
          <p:nvPr/>
        </p:nvSpPr>
        <p:spPr>
          <a:xfrm>
            <a:off x="275040" y="33516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What we achieved !!</a:t>
            </a:r>
            <a:endParaRPr/>
          </a:p>
        </p:txBody>
      </p:sp>
      <p:sp>
        <p:nvSpPr>
          <p:cNvPr id="916" name="CustomShape 4"/>
          <p:cNvSpPr/>
          <p:nvPr/>
        </p:nvSpPr>
        <p:spPr>
          <a:xfrm>
            <a:off x="548640" y="1188720"/>
            <a:ext cx="7863480" cy="4991760"/>
          </a:xfrm>
          <a:prstGeom prst="rect">
            <a:avLst/>
          </a:prstGeom>
          <a:noFill/>
          <a:ln>
            <a:noFill/>
          </a:ln>
        </p:spPr>
        <p:txBody>
          <a:bodyPr lIns="90000" rIns="90000" tIns="45000" bIns="45000"/>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Till now we have seen what is POCA</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How it works.</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What are the drawbacks</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The main drawback : Its </a:t>
            </a:r>
            <a:r>
              <a:rPr b="1" lang="en-US" sz="1400">
                <a:solidFill>
                  <a:srgbClr val="990000"/>
                </a:solidFill>
                <a:latin typeface="Arial"/>
              </a:rPr>
              <a:t>NOT using the underlying physics</a:t>
            </a:r>
            <a:r>
              <a:rPr b="1" lang="en-US" sz="1400">
                <a:solidFill>
                  <a:srgbClr val="000099"/>
                </a:solidFill>
                <a:latin typeface="Arial"/>
              </a:rPr>
              <a:t>, </a:t>
            </a:r>
            <a:r>
              <a:rPr b="1" lang="en-US" sz="1400">
                <a:solidFill>
                  <a:srgbClr val="00cc33"/>
                </a:solidFill>
                <a:latin typeface="Arial"/>
              </a:rPr>
              <a:t>purely geometrical.</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But when accompanied with Voxelization and Filteration, it works nicely and give us a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very course reconstructed image.</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With this we can only reconstruct very approximate shape, and can only pin point the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location of object under test.</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We cannot differentiate between object materials.</a:t>
            </a:r>
            <a:endParaRPr/>
          </a:p>
          <a:p>
            <a:pPr>
              <a:lnSpc>
                <a:spcPct val="100000"/>
              </a:lnSpc>
              <a:buSzPct val="45000"/>
              <a:buFont typeface="StarSymbol"/>
              <a:buChar char="l"/>
            </a:pPr>
            <a:r>
              <a:rPr b="1" lang="en-US" sz="1400">
                <a:solidFill>
                  <a:srgbClr val="000099"/>
                </a:solidFill>
                <a:latin typeface="Arial"/>
              </a:rPr>
              <a:t>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But the target of Muon Tomography is to reconstruct the image as well to give some </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information about object material.</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That is possible when we include underlying physics in the algorithm.</a:t>
            </a:r>
            <a:endParaRPr/>
          </a:p>
          <a:p>
            <a:pPr>
              <a:lnSpc>
                <a:spcPct val="100000"/>
              </a:lnSpc>
            </a:pP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In this case the underlying physics is the </a:t>
            </a:r>
            <a:r>
              <a:rPr b="1" lang="en-US" sz="1400">
                <a:solidFill>
                  <a:srgbClr val="990000"/>
                </a:solidFill>
                <a:latin typeface="Arial"/>
              </a:rPr>
              <a:t>Multiple Scattering.</a:t>
            </a:r>
            <a:endParaRPr/>
          </a:p>
          <a:p>
            <a:pPr>
              <a:lnSpc>
                <a:spcPct val="100000"/>
              </a:lnSpc>
            </a:pP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7" name="CustomShape 1"/>
          <p:cNvSpPr/>
          <p:nvPr/>
        </p:nvSpPr>
        <p:spPr>
          <a:xfrm>
            <a:off x="3075120" y="368280"/>
            <a:ext cx="6793920" cy="888840"/>
          </a:xfrm>
          <a:prstGeom prst="rect">
            <a:avLst/>
          </a:prstGeom>
          <a:noFill/>
          <a:ln>
            <a:noFill/>
          </a:ln>
        </p:spPr>
        <p:txBody>
          <a:bodyPr lIns="0" rIns="40680" tIns="0" bIns="0"/>
          <a:p>
            <a:pPr algn="r">
              <a:lnSpc>
                <a:spcPct val="100000"/>
              </a:lnSpc>
            </a:pPr>
            <a:r>
              <a:rPr lang="en-US" sz="2400">
                <a:solidFill>
                  <a:srgbClr val="ffffff"/>
                </a:solidFill>
                <a:latin typeface="Arial"/>
                <a:ea typeface="ヒラギノ角ゴ ProN W3"/>
              </a:rPr>
              <a:t>The EM-ML method</a:t>
            </a:r>
            <a:endParaRPr/>
          </a:p>
        </p:txBody>
      </p:sp>
      <p:sp>
        <p:nvSpPr>
          <p:cNvPr id="918" name="CustomShape 2"/>
          <p:cNvSpPr/>
          <p:nvPr/>
        </p:nvSpPr>
        <p:spPr>
          <a:xfrm>
            <a:off x="4249800" y="1700280"/>
            <a:ext cx="5905080" cy="2787840"/>
          </a:xfrm>
          <a:prstGeom prst="rect">
            <a:avLst/>
          </a:prstGeom>
          <a:noFill/>
          <a:ln>
            <a:noFill/>
          </a:ln>
        </p:spPr>
        <p:txBody>
          <a:bodyPr lIns="90000" rIns="90000" tIns="46800" bIns="46800"/>
          <a:p>
            <a:pPr>
              <a:lnSpc>
                <a:spcPct val="100000"/>
              </a:lnSpc>
            </a:pPr>
            <a:r>
              <a:rPr b="1" lang="en-US" sz="1400">
                <a:solidFill>
                  <a:srgbClr val="333399"/>
                </a:solidFill>
                <a:latin typeface="Arial"/>
                <a:ea typeface="ヒラギノ角ゴ ProN W3"/>
              </a:rPr>
              <a:t>Better statistical treatment of scattering processes by a log-likelihood method</a:t>
            </a:r>
            <a:endParaRPr/>
          </a:p>
          <a:p>
            <a:pPr>
              <a:lnSpc>
                <a:spcPct val="100000"/>
              </a:lnSpc>
            </a:pPr>
            <a:r>
              <a:rPr b="1" lang="en-US" sz="1400">
                <a:solidFill>
                  <a:srgbClr val="333399"/>
                </a:solidFill>
                <a:latin typeface="Arial"/>
                <a:ea typeface="ヒラギノ角ゴ ProN W3"/>
              </a:rPr>
              <a:t>Volume to be inspected divided into voxels</a:t>
            </a:r>
            <a:endParaRPr/>
          </a:p>
          <a:p>
            <a:pPr>
              <a:lnSpc>
                <a:spcPct val="100000"/>
              </a:lnSpc>
            </a:pPr>
            <a:r>
              <a:rPr b="1" lang="en-US" sz="1400">
                <a:solidFill>
                  <a:srgbClr val="333399"/>
                </a:solidFill>
                <a:latin typeface="Arial"/>
                <a:ea typeface="ヒラギノ角ゴ ProN W3"/>
              </a:rPr>
              <a:t>Scattering density defined for each voxel</a:t>
            </a:r>
            <a:endParaRPr/>
          </a:p>
          <a:p>
            <a:pPr>
              <a:lnSpc>
                <a:spcPct val="100000"/>
              </a:lnSpc>
            </a:pPr>
            <a:endParaRPr/>
          </a:p>
          <a:p>
            <a:pPr>
              <a:lnSpc>
                <a:spcPct val="100000"/>
              </a:lnSpc>
            </a:pPr>
            <a:endParaRPr/>
          </a:p>
          <a:p>
            <a:pPr>
              <a:lnSpc>
                <a:spcPct val="100000"/>
              </a:lnSpc>
            </a:pPr>
            <a:endParaRPr/>
          </a:p>
          <a:p>
            <a:pPr>
              <a:lnSpc>
                <a:spcPct val="100000"/>
              </a:lnSpc>
            </a:pPr>
            <a:r>
              <a:rPr b="1" lang="en-US" sz="1400">
                <a:solidFill>
                  <a:srgbClr val="333399"/>
                </a:solidFill>
                <a:latin typeface="Arial"/>
                <a:ea typeface="ヒラギノ角ゴ ProN W3"/>
              </a:rPr>
              <a:t>Iterative estimation with some stopping criterion</a:t>
            </a:r>
            <a:endParaRPr/>
          </a:p>
          <a:p>
            <a:pPr>
              <a:lnSpc>
                <a:spcPct val="100000"/>
              </a:lnSpc>
            </a:pPr>
            <a:endParaRPr/>
          </a:p>
        </p:txBody>
      </p:sp>
      <p:pic>
        <p:nvPicPr>
          <p:cNvPr id="919" name="Picture 11" descr=""/>
          <p:cNvPicPr/>
          <p:nvPr/>
        </p:nvPicPr>
        <p:blipFill>
          <a:blip r:embed="rId1"/>
          <a:stretch>
            <a:fillRect/>
          </a:stretch>
        </p:blipFill>
        <p:spPr>
          <a:xfrm>
            <a:off x="5313240" y="2924280"/>
            <a:ext cx="2279520" cy="658440"/>
          </a:xfrm>
          <a:prstGeom prst="rect">
            <a:avLst/>
          </a:prstGeom>
          <a:ln>
            <a:noFill/>
          </a:ln>
        </p:spPr>
      </p:pic>
      <p:pic>
        <p:nvPicPr>
          <p:cNvPr id="920" name="Picture 10" descr=""/>
          <p:cNvPicPr/>
          <p:nvPr/>
        </p:nvPicPr>
        <p:blipFill>
          <a:blip r:embed="rId2"/>
          <a:stretch>
            <a:fillRect/>
          </a:stretch>
        </p:blipFill>
        <p:spPr>
          <a:xfrm>
            <a:off x="128520" y="1981080"/>
            <a:ext cx="4120920" cy="3122280"/>
          </a:xfrm>
          <a:prstGeom prst="rect">
            <a:avLst/>
          </a:prstGeom>
          <a:ln>
            <a:noFill/>
          </a:ln>
        </p:spPr>
      </p:pic>
      <p:sp>
        <p:nvSpPr>
          <p:cNvPr id="921" name="CustomShape 3"/>
          <p:cNvSpPr/>
          <p:nvPr/>
        </p:nvSpPr>
        <p:spPr>
          <a:xfrm>
            <a:off x="1080" y="-16560"/>
            <a:ext cx="9905760" cy="1113480"/>
          </a:xfrm>
          <a:prstGeom prst="rect">
            <a:avLst/>
          </a:prstGeom>
          <a:solidFill>
            <a:srgbClr val="00213b"/>
          </a:solidFill>
          <a:ln>
            <a:noFill/>
          </a:ln>
        </p:spPr>
      </p:sp>
      <p:sp>
        <p:nvSpPr>
          <p:cNvPr id="922" name="CustomShape 4"/>
          <p:cNvSpPr/>
          <p:nvPr/>
        </p:nvSpPr>
        <p:spPr>
          <a:xfrm>
            <a:off x="1080" y="-16560"/>
            <a:ext cx="9905760" cy="1113480"/>
          </a:xfrm>
          <a:prstGeom prst="rect">
            <a:avLst/>
          </a:prstGeom>
          <a:noFill/>
          <a:ln>
            <a:noFill/>
          </a:ln>
        </p:spPr>
      </p:sp>
      <p:sp>
        <p:nvSpPr>
          <p:cNvPr id="923" name="CustomShape 5"/>
          <p:cNvSpPr/>
          <p:nvPr/>
        </p:nvSpPr>
        <p:spPr>
          <a:xfrm>
            <a:off x="548640" y="397800"/>
            <a:ext cx="7954920" cy="425160"/>
          </a:xfrm>
          <a:prstGeom prst="rect">
            <a:avLst/>
          </a:prstGeom>
          <a:noFill/>
          <a:ln>
            <a:noFill/>
          </a:ln>
        </p:spPr>
        <p:txBody>
          <a:bodyPr lIns="90000" rIns="90000" tIns="45000" bIns="45000"/>
          <a:p>
            <a:r>
              <a:rPr b="1" lang="en-US" sz="2200">
                <a:solidFill>
                  <a:srgbClr val="ffffff"/>
                </a:solidFill>
                <a:latin typeface="Arial"/>
              </a:rPr>
              <a:t>Maximum Likelihood Expectation Maximization (MLEM)</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4" name="CustomShape 1"/>
          <p:cNvSpPr/>
          <p:nvPr/>
        </p:nvSpPr>
        <p:spPr>
          <a:xfrm>
            <a:off x="275040" y="335160"/>
            <a:ext cx="9367200" cy="305280"/>
          </a:xfrm>
          <a:prstGeom prst="rect">
            <a:avLst/>
          </a:prstGeom>
          <a:noFill/>
          <a:ln>
            <a:noFill/>
          </a:ln>
        </p:spPr>
        <p:txBody>
          <a:bodyPr lIns="0" rIns="0" tIns="0" bIns="0" anchor="ctr"/>
          <a:p>
            <a:pPr algn="ctr">
              <a:lnSpc>
                <a:spcPct val="100000"/>
              </a:lnSpc>
            </a:pPr>
            <a:r>
              <a:rPr b="1" lang="en-US" sz="2000">
                <a:solidFill>
                  <a:srgbClr val="ffffff"/>
                </a:solidFill>
                <a:latin typeface="Arial"/>
              </a:rPr>
              <a:t>One Dimensional Histogram of counts of POCA points in Voxels</a:t>
            </a:r>
            <a:endParaRPr/>
          </a:p>
        </p:txBody>
      </p:sp>
      <p:sp>
        <p:nvSpPr>
          <p:cNvPr id="925" name="CustomShape 2"/>
          <p:cNvSpPr/>
          <p:nvPr/>
        </p:nvSpPr>
        <p:spPr>
          <a:xfrm>
            <a:off x="0" y="-80640"/>
            <a:ext cx="9918000" cy="1207080"/>
          </a:xfrm>
          <a:prstGeom prst="rect">
            <a:avLst/>
          </a:prstGeom>
          <a:solidFill>
            <a:srgbClr val="00213b"/>
          </a:solidFill>
          <a:ln>
            <a:noFill/>
          </a:ln>
        </p:spPr>
      </p:sp>
      <p:sp>
        <p:nvSpPr>
          <p:cNvPr id="926" name="CustomShape 3"/>
          <p:cNvSpPr/>
          <p:nvPr/>
        </p:nvSpPr>
        <p:spPr>
          <a:xfrm>
            <a:off x="0" y="-80640"/>
            <a:ext cx="9918000" cy="1207080"/>
          </a:xfrm>
          <a:prstGeom prst="rect">
            <a:avLst/>
          </a:prstGeom>
          <a:noFill/>
          <a:ln>
            <a:noFill/>
          </a:ln>
        </p:spPr>
      </p:sp>
      <p:sp>
        <p:nvSpPr>
          <p:cNvPr id="927" name="CustomShape 4"/>
          <p:cNvSpPr/>
          <p:nvPr/>
        </p:nvSpPr>
        <p:spPr>
          <a:xfrm>
            <a:off x="673200" y="0"/>
            <a:ext cx="8653680" cy="1126440"/>
          </a:xfrm>
          <a:prstGeom prst="rect">
            <a:avLst/>
          </a:prstGeom>
          <a:noFill/>
          <a:ln>
            <a:noFill/>
          </a:ln>
        </p:spPr>
        <p:txBody>
          <a:bodyPr lIns="90000" rIns="90000" tIns="45000" bIns="45000"/>
          <a:p>
            <a:pPr algn="ctr">
              <a:lnSpc>
                <a:spcPct val="100000"/>
              </a:lnSpc>
            </a:pPr>
            <a:r>
              <a:rPr i="1" lang="en-US" sz="4400">
                <a:solidFill>
                  <a:srgbClr val="ffffff"/>
                </a:solidFill>
                <a:latin typeface="Arial"/>
                <a:ea typeface="MS Gothic"/>
              </a:rPr>
              <a:t>ML-EM Algorithm</a:t>
            </a:r>
            <a:endParaRPr/>
          </a:p>
          <a:p>
            <a:pPr algn="ctr">
              <a:lnSpc>
                <a:spcPct val="100000"/>
              </a:lnSpc>
            </a:pPr>
            <a:r>
              <a:rPr i="1" lang="en-US" sz="2400">
                <a:solidFill>
                  <a:srgbClr val="ffff00"/>
                </a:solidFill>
                <a:latin typeface="Arial"/>
                <a:ea typeface="MS Gothic"/>
              </a:rPr>
              <a:t>(adapted from Schultz et al., TNS 2007, &amp; Tech Reports LANL)</a:t>
            </a:r>
            <a:endParaRPr/>
          </a:p>
        </p:txBody>
      </p:sp>
      <p:sp>
        <p:nvSpPr>
          <p:cNvPr id="928" name="CustomShape 5"/>
          <p:cNvSpPr/>
          <p:nvPr/>
        </p:nvSpPr>
        <p:spPr>
          <a:xfrm>
            <a:off x="91440" y="1482480"/>
            <a:ext cx="7783560" cy="5037480"/>
          </a:xfrm>
          <a:prstGeom prst="rect">
            <a:avLst/>
          </a:prstGeom>
          <a:noFill/>
          <a:ln>
            <a:noFill/>
          </a:ln>
        </p:spPr>
        <p:txBody>
          <a:bodyPr lIns="90000" rIns="90000" tIns="45000" bIns="45000"/>
          <a:p>
            <a:pPr>
              <a:lnSpc>
                <a:spcPct val="100000"/>
              </a:lnSpc>
            </a:pPr>
            <a:r>
              <a:rPr i="1" lang="en-US" sz="2000">
                <a:solidFill>
                  <a:srgbClr val="ffffff"/>
                </a:solidFill>
                <a:latin typeface="Arial"/>
              </a:rPr>
              <a:t>       </a:t>
            </a:r>
            <a:r>
              <a:rPr b="1" lang="en-US" sz="2000">
                <a:solidFill>
                  <a:srgbClr val="000099"/>
                </a:solidFill>
                <a:latin typeface="Arial"/>
              </a:rPr>
              <a:t>(1) gather data: (ΔΘ, Δ, p): scattering angles, linear    </a:t>
            </a:r>
            <a:endParaRPr/>
          </a:p>
          <a:p>
            <a:pPr>
              <a:lnSpc>
                <a:spcPct val="100000"/>
              </a:lnSpc>
            </a:pPr>
            <a:r>
              <a:rPr b="1" lang="en-US" sz="2000">
                <a:solidFill>
                  <a:srgbClr val="000099"/>
                </a:solidFill>
                <a:latin typeface="Arial"/>
              </a:rPr>
              <a:t>              </a:t>
            </a:r>
            <a:r>
              <a:rPr b="1" lang="en-US" sz="2000">
                <a:solidFill>
                  <a:srgbClr val="000099"/>
                </a:solidFill>
                <a:latin typeface="Arial"/>
              </a:rPr>
              <a:t>displacements</a:t>
            </a:r>
            <a:endParaRPr/>
          </a:p>
          <a:p>
            <a:pPr>
              <a:lnSpc>
                <a:spcPct val="100000"/>
              </a:lnSpc>
            </a:pPr>
            <a:r>
              <a:rPr b="1" lang="en-US" sz="2000">
                <a:solidFill>
                  <a:srgbClr val="000099"/>
                </a:solidFill>
                <a:latin typeface="Arial"/>
              </a:rPr>
              <a:t>        </a:t>
            </a:r>
            <a:r>
              <a:rPr b="1" lang="en-US" sz="2000">
                <a:solidFill>
                  <a:srgbClr val="000099"/>
                </a:solidFill>
                <a:latin typeface="Arial"/>
              </a:rPr>
              <a:t>(2) estimate track-parameters (L, T) for all muons</a:t>
            </a:r>
            <a:endParaRPr/>
          </a:p>
          <a:p>
            <a:pPr>
              <a:lnSpc>
                <a:spcPct val="100000"/>
              </a:lnSpc>
            </a:pPr>
            <a:r>
              <a:rPr b="1" lang="en-US" sz="2000">
                <a:solidFill>
                  <a:srgbClr val="000099"/>
                </a:solidFill>
                <a:latin typeface="Arial"/>
              </a:rPr>
              <a:t>        </a:t>
            </a:r>
            <a:r>
              <a:rPr b="1" lang="en-US" sz="2000">
                <a:solidFill>
                  <a:srgbClr val="000099"/>
                </a:solidFill>
                <a:latin typeface="Arial"/>
              </a:rPr>
              <a:t>(3) initialize λ (arbitrary small non-zero number)</a:t>
            </a:r>
            <a:endParaRPr/>
          </a:p>
          <a:p>
            <a:pPr>
              <a:lnSpc>
                <a:spcPct val="100000"/>
              </a:lnSpc>
            </a:pPr>
            <a:r>
              <a:rPr b="1" lang="en-US" sz="2000">
                <a:solidFill>
                  <a:srgbClr val="000099"/>
                </a:solidFill>
                <a:latin typeface="Arial"/>
              </a:rPr>
              <a:t> </a:t>
            </a:r>
            <a:r>
              <a:rPr b="1" lang="en-US" sz="2000">
                <a:solidFill>
                  <a:srgbClr val="000099"/>
                </a:solidFill>
                <a:latin typeface="Arial"/>
              </a:rPr>
              <a:t>(4) for each iteration k=1 to I  (or, until λ stabilizes)</a:t>
            </a:r>
            <a:endParaRPr/>
          </a:p>
          <a:p>
            <a:pPr>
              <a:lnSpc>
                <a:spcPct val="100000"/>
              </a:lnSpc>
            </a:pPr>
            <a:r>
              <a:rPr b="1" lang="en-US" sz="2000">
                <a:solidFill>
                  <a:srgbClr val="000099"/>
                </a:solidFill>
                <a:latin typeface="Arial"/>
                <a:ea typeface="Arial Unicode MS"/>
              </a:rPr>
              <a:t>       </a:t>
            </a:r>
            <a:r>
              <a:rPr b="1" lang="en-US" sz="2000">
                <a:solidFill>
                  <a:srgbClr val="000099"/>
                </a:solidFill>
                <a:latin typeface="Arial"/>
                <a:ea typeface="Arial Unicode MS"/>
              </a:rPr>
              <a:t>(i) for each muon-track i=1 to M</a:t>
            </a:r>
            <a:endParaRPr/>
          </a:p>
          <a:p>
            <a:pPr>
              <a:lnSpc>
                <a:spcPct val="100000"/>
              </a:lnSpc>
            </a:pPr>
            <a:r>
              <a:rPr b="1" lang="en-US" sz="2000">
                <a:solidFill>
                  <a:srgbClr val="000099"/>
                </a:solidFill>
                <a:latin typeface="Arial"/>
                <a:ea typeface="Arial Unicode MS"/>
              </a:rPr>
              <a:t>             </a:t>
            </a:r>
            <a:r>
              <a:rPr b="1" lang="en-US" sz="2000">
                <a:solidFill>
                  <a:srgbClr val="000099"/>
                </a:solidFill>
                <a:latin typeface="Arial"/>
                <a:ea typeface="Arial Unicode MS"/>
              </a:rPr>
              <a:t>Compute C</a:t>
            </a:r>
            <a:r>
              <a:rPr b="1" lang="en-US" sz="2000" baseline="-25000">
                <a:solidFill>
                  <a:srgbClr val="000099"/>
                </a:solidFill>
                <a:latin typeface="Arial"/>
                <a:ea typeface="Arial Unicode MS"/>
              </a:rPr>
              <a:t>ij</a:t>
            </a:r>
            <a:endParaRPr/>
          </a:p>
          <a:p>
            <a:pPr>
              <a:lnSpc>
                <a:spcPct val="100000"/>
              </a:lnSpc>
            </a:pPr>
            <a:r>
              <a:rPr b="1" lang="en-US" sz="2000">
                <a:solidFill>
                  <a:srgbClr val="000099"/>
                </a:solidFill>
                <a:latin typeface="Arial"/>
                <a:ea typeface="Arial Unicode MS"/>
              </a:rPr>
              <a:t>      </a:t>
            </a:r>
            <a:r>
              <a:rPr b="1" lang="en-US" sz="2000">
                <a:solidFill>
                  <a:srgbClr val="000099"/>
                </a:solidFill>
                <a:latin typeface="Arial"/>
                <a:ea typeface="Arial Unicode MS"/>
              </a:rPr>
              <a:t>(ii)for each voxel  j=1 to N</a:t>
            </a:r>
            <a:endParaRPr/>
          </a:p>
          <a:p>
            <a:pPr>
              <a:lnSpc>
                <a:spcPct val="100000"/>
              </a:lnSpc>
            </a:pPr>
            <a:r>
              <a:rPr b="1" lang="en-US" sz="2000">
                <a:solidFill>
                  <a:srgbClr val="000099"/>
                </a:solidFill>
                <a:latin typeface="Arial"/>
                <a:ea typeface="Arial Unicode MS"/>
              </a:rPr>
              <a:t> </a:t>
            </a:r>
            <a:endParaRPr/>
          </a:p>
          <a:p>
            <a:pPr>
              <a:lnSpc>
                <a:spcPct val="100000"/>
              </a:lnSpc>
            </a:pPr>
            <a:endParaRPr/>
          </a:p>
          <a:p>
            <a:pPr>
              <a:lnSpc>
                <a:spcPct val="100000"/>
              </a:lnSpc>
            </a:pPr>
            <a:r>
              <a:rPr b="1" lang="en-US" sz="2000">
                <a:solidFill>
                  <a:srgbClr val="000099"/>
                </a:solidFill>
                <a:latin typeface="Arial"/>
                <a:ea typeface="Arial Unicode MS"/>
              </a:rPr>
              <a:t>    </a:t>
            </a:r>
            <a:endParaRPr/>
          </a:p>
          <a:p>
            <a:pPr>
              <a:lnSpc>
                <a:spcPct val="100000"/>
              </a:lnSpc>
            </a:pPr>
            <a:endParaRPr/>
          </a:p>
          <a:p>
            <a:pPr>
              <a:lnSpc>
                <a:spcPct val="100000"/>
              </a:lnSpc>
            </a:pPr>
            <a:r>
              <a:rPr b="1" lang="en-US" sz="2000">
                <a:solidFill>
                  <a:srgbClr val="000099"/>
                </a:solidFill>
                <a:latin typeface="Arial"/>
                <a:ea typeface="Arial Unicode MS"/>
              </a:rPr>
              <a:t>       </a:t>
            </a:r>
            <a:r>
              <a:rPr b="1" lang="en-US" sz="2000">
                <a:solidFill>
                  <a:srgbClr val="000099"/>
                </a:solidFill>
                <a:latin typeface="Arial"/>
                <a:ea typeface="Arial Unicode MS"/>
              </a:rPr>
              <a:t>(5) return λ</a:t>
            </a:r>
            <a:endParaRPr/>
          </a:p>
          <a:p>
            <a:pPr>
              <a:lnSpc>
                <a:spcPct val="100000"/>
              </a:lnSpc>
            </a:pPr>
            <a:endParaRPr/>
          </a:p>
        </p:txBody>
      </p:sp>
      <p:pic>
        <p:nvPicPr>
          <p:cNvPr id="929" name="Picture 10" descr=""/>
          <p:cNvPicPr/>
          <p:nvPr/>
        </p:nvPicPr>
        <p:blipFill>
          <a:blip r:embed="rId1"/>
          <a:stretch>
            <a:fillRect/>
          </a:stretch>
        </p:blipFill>
        <p:spPr>
          <a:xfrm>
            <a:off x="6035040" y="1482480"/>
            <a:ext cx="3840120" cy="336348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0" name="CustomShape 1"/>
          <p:cNvSpPr/>
          <p:nvPr/>
        </p:nvSpPr>
        <p:spPr>
          <a:xfrm>
            <a:off x="-11160" y="6120"/>
            <a:ext cx="9918000" cy="994680"/>
          </a:xfrm>
          <a:prstGeom prst="rect">
            <a:avLst/>
          </a:prstGeom>
          <a:solidFill>
            <a:srgbClr val="00213b"/>
          </a:solidFill>
          <a:ln>
            <a:noFill/>
          </a:ln>
        </p:spPr>
      </p:sp>
      <p:sp>
        <p:nvSpPr>
          <p:cNvPr id="931" name="CustomShape 2"/>
          <p:cNvSpPr/>
          <p:nvPr/>
        </p:nvSpPr>
        <p:spPr>
          <a:xfrm>
            <a:off x="-11160" y="6120"/>
            <a:ext cx="9918000" cy="994680"/>
          </a:xfrm>
          <a:prstGeom prst="rect">
            <a:avLst/>
          </a:prstGeom>
          <a:noFill/>
          <a:ln>
            <a:noFill/>
          </a:ln>
        </p:spPr>
      </p:sp>
      <p:sp>
        <p:nvSpPr>
          <p:cNvPr id="932" name="CustomShape 3"/>
          <p:cNvSpPr/>
          <p:nvPr/>
        </p:nvSpPr>
        <p:spPr>
          <a:xfrm>
            <a:off x="356040" y="-83880"/>
            <a:ext cx="8916480" cy="1140480"/>
          </a:xfrm>
          <a:prstGeom prst="rect">
            <a:avLst/>
          </a:prstGeom>
          <a:noFill/>
          <a:ln>
            <a:noFill/>
          </a:ln>
        </p:spPr>
        <p:txBody>
          <a:bodyPr lIns="90000" rIns="90000" tIns="45000" bIns="45000" anchor="ctr" anchorCtr="1"/>
          <a:p>
            <a:pPr algn="ctr">
              <a:lnSpc>
                <a:spcPct val="100000"/>
              </a:lnSpc>
            </a:pPr>
            <a:r>
              <a:rPr i="1" lang="en-US" sz="4400">
                <a:solidFill>
                  <a:srgbClr val="ffffff"/>
                </a:solidFill>
                <a:latin typeface="Arial"/>
                <a:ea typeface="MS Gothic"/>
              </a:rPr>
              <a:t>MLEM Pro's and Con's</a:t>
            </a:r>
            <a:endParaRPr/>
          </a:p>
        </p:txBody>
      </p:sp>
      <p:sp>
        <p:nvSpPr>
          <p:cNvPr id="933" name="CustomShape 4"/>
          <p:cNvSpPr/>
          <p:nvPr/>
        </p:nvSpPr>
        <p:spPr>
          <a:xfrm>
            <a:off x="365760" y="1317240"/>
            <a:ext cx="5577480" cy="4109760"/>
          </a:xfrm>
          <a:prstGeom prst="rect">
            <a:avLst/>
          </a:prstGeom>
          <a:noFill/>
          <a:ln>
            <a:noFill/>
          </a:ln>
        </p:spPr>
        <p:txBody>
          <a:bodyPr lIns="90000" rIns="90000" tIns="45000" bIns="45000"/>
          <a:p>
            <a:r>
              <a:rPr b="1" i="1" lang="en-US">
                <a:solidFill>
                  <a:srgbClr val="800000"/>
                </a:solidFill>
                <a:latin typeface="ARial"/>
              </a:rPr>
              <a:t>Pro's:</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Uses underlying physics of process involved</a:t>
            </a:r>
            <a:endParaRPr/>
          </a:p>
          <a:p>
            <a:pPr>
              <a:lnSpc>
                <a:spcPct val="100000"/>
              </a:lnSpc>
              <a:buSzPct val="45000"/>
              <a:buFont typeface="StarSymbol"/>
              <a:buChar char="l"/>
            </a:pPr>
            <a:r>
              <a:rPr b="1" lang="en-US" sz="1400">
                <a:solidFill>
                  <a:srgbClr val="000099"/>
                </a:solidFill>
                <a:latin typeface="ARial"/>
              </a:rPr>
              <a:t> </a:t>
            </a:r>
            <a:r>
              <a:rPr b="1" lang="en-US" sz="1400">
                <a:solidFill>
                  <a:srgbClr val="000099"/>
                </a:solidFill>
                <a:latin typeface="ARial"/>
              </a:rPr>
              <a:t>C</a:t>
            </a:r>
            <a:r>
              <a:rPr b="1" lang="en-US" sz="1400">
                <a:solidFill>
                  <a:srgbClr val="000099"/>
                </a:solidFill>
                <a:latin typeface="ARial"/>
                <a:ea typeface="MS Gothic"/>
              </a:rPr>
              <a:t>an give more accurate information about the composition  </a:t>
            </a:r>
            <a:endParaRPr/>
          </a:p>
          <a:p>
            <a:pPr>
              <a:lnSpc>
                <a:spcPct val="100000"/>
              </a:lnSpc>
              <a:buSzPct val="45000"/>
              <a:buFont typeface="StarSymbol"/>
              <a:buChar char="l"/>
            </a:pPr>
            <a:r>
              <a:rPr b="1" lang="en-US" sz="1400">
                <a:solidFill>
                  <a:srgbClr val="000099"/>
                </a:solidFill>
                <a:latin typeface="ARial"/>
                <a:ea typeface="MS Gothic"/>
              </a:rPr>
              <a:t> </a:t>
            </a:r>
            <a:r>
              <a:rPr b="1" lang="en-US" sz="1400">
                <a:solidFill>
                  <a:srgbClr val="000099"/>
                </a:solidFill>
                <a:latin typeface="ARial"/>
                <a:ea typeface="MS Gothic"/>
              </a:rPr>
              <a:t>of object under test.</a:t>
            </a:r>
            <a:endParaRPr/>
          </a:p>
          <a:p>
            <a:pPr>
              <a:lnSpc>
                <a:spcPct val="100000"/>
              </a:lnSpc>
            </a:pPr>
            <a:endParaRPr/>
          </a:p>
          <a:p>
            <a:pPr>
              <a:lnSpc>
                <a:spcPct val="100000"/>
              </a:lnSpc>
            </a:pPr>
            <a:r>
              <a:rPr b="1" i="1" lang="en-US" sz="1400">
                <a:solidFill>
                  <a:srgbClr val="800000"/>
                </a:solidFill>
                <a:latin typeface="ARial"/>
                <a:ea typeface="MS Gothic"/>
              </a:rPr>
              <a:t>Con's</a:t>
            </a:r>
            <a:endParaRPr/>
          </a:p>
          <a:p>
            <a:pPr>
              <a:lnSpc>
                <a:spcPct val="100000"/>
              </a:lnSpc>
              <a:buSzPct val="45000"/>
              <a:buFont typeface="StarSymbol"/>
              <a:buChar char="l"/>
            </a:pPr>
            <a:r>
              <a:rPr b="1" lang="en-US" sz="1400">
                <a:solidFill>
                  <a:srgbClr val="000099"/>
                </a:solidFill>
                <a:latin typeface="ARial"/>
                <a:ea typeface="MS Gothic"/>
              </a:rPr>
              <a:t> </a:t>
            </a:r>
            <a:r>
              <a:rPr b="1" lang="en-US" sz="1400">
                <a:solidFill>
                  <a:srgbClr val="000099"/>
                </a:solidFill>
                <a:latin typeface="ARial"/>
                <a:ea typeface="MS Gothic"/>
              </a:rPr>
              <a:t>Very slow for complex scenarios</a:t>
            </a:r>
            <a:endParaRPr/>
          </a:p>
          <a:p>
            <a:pPr>
              <a:lnSpc>
                <a:spcPct val="100000"/>
              </a:lnSpc>
            </a:pPr>
            <a:endParaRPr/>
          </a:p>
          <a:p>
            <a:pPr>
              <a:lnSpc>
                <a:spcPct val="100000"/>
              </a:lnSpc>
            </a:pPr>
            <a:endParaRPr/>
          </a:p>
          <a:p>
            <a:pPr>
              <a:lnSpc>
                <a:spcPct val="100000"/>
              </a:lnSpc>
            </a:pPr>
            <a:r>
              <a:rPr b="1" i="1" lang="en-US" sz="1400">
                <a:solidFill>
                  <a:srgbClr val="800000"/>
                </a:solidFill>
                <a:latin typeface="ARial"/>
                <a:ea typeface="MS Gothic"/>
              </a:rPr>
              <a:t>Challenges</a:t>
            </a:r>
            <a:endParaRPr/>
          </a:p>
          <a:p>
            <a:pPr>
              <a:lnSpc>
                <a:spcPct val="100000"/>
              </a:lnSpc>
            </a:pPr>
            <a:r>
              <a:rPr b="1" lang="en-US" sz="1400">
                <a:solidFill>
                  <a:srgbClr val="000099"/>
                </a:solidFill>
                <a:latin typeface="ARial"/>
                <a:ea typeface="MS Gothic"/>
              </a:rPr>
              <a:t>Reconstruction using MLEM need smart data structures for speed up and better memory usage</a:t>
            </a:r>
            <a:endParaRPr/>
          </a:p>
          <a:p>
            <a:pPr>
              <a:lnSpc>
                <a:spcPct val="100000"/>
              </a:lnSpc>
            </a:pPr>
            <a:endParaRPr/>
          </a:p>
          <a:p>
            <a:pPr>
              <a:lnSpc>
                <a:spcPct val="100000"/>
              </a:lnSpc>
            </a:pPr>
            <a:r>
              <a:rPr b="1" lang="en-US" sz="1400">
                <a:solidFill>
                  <a:srgbClr val="000099"/>
                </a:solidFill>
                <a:latin typeface="ARial"/>
                <a:ea typeface="MS Gothic"/>
              </a:rPr>
              <a:t>Possible options:</a:t>
            </a:r>
            <a:endParaRPr/>
          </a:p>
          <a:p>
            <a:pPr>
              <a:lnSpc>
                <a:spcPct val="100000"/>
              </a:lnSpc>
              <a:buSzPct val="45000"/>
              <a:buFont typeface="StarSymbol"/>
              <a:buChar char="l"/>
            </a:pPr>
            <a:r>
              <a:rPr b="1" lang="en-US" sz="1400">
                <a:solidFill>
                  <a:srgbClr val="000099"/>
                </a:solidFill>
                <a:latin typeface="ARial"/>
                <a:ea typeface="MS Gothic"/>
              </a:rPr>
              <a:t>    </a:t>
            </a:r>
            <a:r>
              <a:rPr b="1" lang="en-US" sz="1400">
                <a:solidFill>
                  <a:srgbClr val="000099"/>
                </a:solidFill>
                <a:latin typeface="ARial"/>
                <a:ea typeface="MS Gothic"/>
              </a:rPr>
              <a:t>Usage of Vector Architecture of CPUs</a:t>
            </a:r>
            <a:endParaRPr/>
          </a:p>
          <a:p>
            <a:pPr>
              <a:lnSpc>
                <a:spcPct val="100000"/>
              </a:lnSpc>
              <a:buSzPct val="45000"/>
              <a:buFont typeface="StarSymbol"/>
              <a:buChar char="l"/>
            </a:pPr>
            <a:r>
              <a:rPr b="1" lang="en-US" sz="1400">
                <a:solidFill>
                  <a:srgbClr val="000099"/>
                </a:solidFill>
                <a:latin typeface="ARial"/>
                <a:ea typeface="MS Gothic"/>
              </a:rPr>
              <a:t>    </a:t>
            </a:r>
            <a:r>
              <a:rPr b="1" lang="en-US" sz="1400">
                <a:solidFill>
                  <a:srgbClr val="000099"/>
                </a:solidFill>
                <a:latin typeface="ARial"/>
                <a:ea typeface="MS Gothic"/>
              </a:rPr>
              <a:t>Using GPUs to do the processing</a:t>
            </a:r>
            <a:endParaRPr/>
          </a:p>
          <a:p>
            <a:pPr>
              <a:lnSpc>
                <a:spcPct val="100000"/>
              </a:lnSpc>
            </a:pPr>
            <a:endParaRPr/>
          </a:p>
          <a:p>
            <a:pPr>
              <a:lnSpc>
                <a:spcPct val="100000"/>
              </a:lnSpc>
            </a:pPr>
            <a:r>
              <a:rPr lang="en-US" sz="1400">
                <a:solidFill>
                  <a:srgbClr val="000099"/>
                </a:solidFill>
                <a:latin typeface="Arial"/>
                <a:ea typeface="MS Gothic"/>
              </a:rPr>
              <a:t> </a:t>
            </a:r>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7" name="CustomShape 1"/>
          <p:cNvSpPr/>
          <p:nvPr/>
        </p:nvSpPr>
        <p:spPr>
          <a:xfrm>
            <a:off x="201240" y="1463040"/>
            <a:ext cx="9007920" cy="3926880"/>
          </a:xfrm>
          <a:prstGeom prst="rect">
            <a:avLst/>
          </a:prstGeom>
          <a:noFill/>
          <a:ln>
            <a:noFill/>
          </a:ln>
        </p:spPr>
        <p:txBody>
          <a:bodyPr lIns="90000" rIns="90000" tIns="45000" bIns="45000"/>
          <a:p>
            <a:pPr>
              <a:lnSpc>
                <a:spcPct val="100000"/>
              </a:lnSpc>
            </a:pPr>
            <a:r>
              <a:rPr b="1" lang="en-US">
                <a:solidFill>
                  <a:srgbClr val="000066"/>
                </a:solidFill>
                <a:latin typeface="Calibri"/>
                <a:ea typeface="DejaVu Sans"/>
              </a:rPr>
              <a:t>1) Measure Energy Loss before/after the target</a:t>
            </a:r>
            <a:r>
              <a:rPr b="1" lang="en-US">
                <a:solidFill>
                  <a:srgbClr val="000066"/>
                </a:solidFill>
                <a:latin typeface="Calibri"/>
                <a:ea typeface="DejaVu Sans"/>
              </a:rPr>
              <a:t>	</a:t>
            </a:r>
            <a:r>
              <a:rPr b="1" lang="en-US">
                <a:solidFill>
                  <a:srgbClr val="000066"/>
                </a:solidFill>
                <a:latin typeface="Calibri"/>
                <a:ea typeface="DejaVu Sans"/>
              </a:rPr>
              <a:t>:</a:t>
            </a:r>
            <a:endParaRPr/>
          </a:p>
          <a:p>
            <a:pPr>
              <a:lnSpc>
                <a:spcPct val="100000"/>
              </a:lnSpc>
              <a:buSzPct val="45000"/>
              <a:buFont typeface="StarSymbol"/>
              <a:buChar char="l"/>
            </a:pPr>
            <a:r>
              <a:rPr lang="en-US">
                <a:solidFill>
                  <a:srgbClr val="c00000"/>
                </a:solidFill>
                <a:latin typeface="Calibri"/>
                <a:ea typeface="DejaVu Sans"/>
              </a:rPr>
              <a:t>detectors are expensive &amp;  have limited energy resolution</a:t>
            </a:r>
            <a:endParaRPr/>
          </a:p>
          <a:p>
            <a:pPr>
              <a:lnSpc>
                <a:spcPct val="100000"/>
              </a:lnSpc>
            </a:pPr>
            <a:endParaRPr/>
          </a:p>
          <a:p>
            <a:pPr>
              <a:lnSpc>
                <a:spcPct val="100000"/>
              </a:lnSpc>
            </a:pPr>
            <a:r>
              <a:rPr b="1" lang="en-US">
                <a:solidFill>
                  <a:srgbClr val="000066"/>
                </a:solidFill>
                <a:latin typeface="Calibri"/>
                <a:ea typeface="DejaVu Sans"/>
              </a:rPr>
              <a:t>2) Measure the attenuation</a:t>
            </a:r>
            <a:r>
              <a:rPr lang="en-US">
                <a:solidFill>
                  <a:srgbClr val="000066"/>
                </a:solidFill>
                <a:latin typeface="Calibri"/>
                <a:ea typeface="DejaVu Sans"/>
              </a:rPr>
              <a:t>	</a:t>
            </a:r>
            <a:endParaRPr/>
          </a:p>
          <a:p>
            <a:pPr>
              <a:lnSpc>
                <a:spcPct val="100000"/>
              </a:lnSpc>
              <a:buSzPct val="45000"/>
              <a:buFont typeface="StarSymbol"/>
              <a:buChar char="l"/>
            </a:pPr>
            <a:r>
              <a:rPr lang="en-US">
                <a:solidFill>
                  <a:srgbClr val="c00000"/>
                </a:solidFill>
                <a:latin typeface="Calibri"/>
                <a:ea typeface="DejaVu Sans"/>
              </a:rPr>
              <a:t> </a:t>
            </a:r>
            <a:r>
              <a:rPr lang="en-US">
                <a:solidFill>
                  <a:srgbClr val="c00000"/>
                </a:solidFill>
                <a:latin typeface="Calibri"/>
                <a:ea typeface="DejaVu Sans"/>
              </a:rPr>
              <a:t>suitable only for thick/large sized objects</a:t>
            </a:r>
            <a:endParaRPr/>
          </a:p>
          <a:p>
            <a:pPr>
              <a:lnSpc>
                <a:spcPct val="100000"/>
              </a:lnSpc>
            </a:pP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hidden chambers in pyramids (too large)</a:t>
            </a:r>
            <a:endParaRPr/>
          </a:p>
          <a:p>
            <a:pPr>
              <a:lnSpc>
                <a:spcPct val="100000"/>
              </a:lnSpc>
            </a:pP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depth of rocks above an underground tunnel</a:t>
            </a:r>
            <a:endParaRPr/>
          </a:p>
          <a:p>
            <a:pPr>
              <a:lnSpc>
                <a:spcPct val="100000"/>
              </a:lnSpc>
            </a:pPr>
            <a:endParaRPr/>
          </a:p>
          <a:p>
            <a:pPr>
              <a:lnSpc>
                <a:spcPct val="100000"/>
              </a:lnSpc>
            </a:pPr>
            <a:r>
              <a:rPr b="1" lang="en-US">
                <a:solidFill>
                  <a:srgbClr val="009900"/>
                </a:solidFill>
                <a:latin typeface="Calibri"/>
                <a:ea typeface="DejaVu Sans"/>
              </a:rPr>
              <a:t>3) Measure the Scattering angle </a:t>
            </a:r>
            <a:r>
              <a:rPr b="1" lang="en-US">
                <a:solidFill>
                  <a:srgbClr val="009900"/>
                </a:solidFill>
                <a:latin typeface="Calibri"/>
                <a:ea typeface="DejaVu Sans"/>
              </a:rPr>
              <a:t>	</a:t>
            </a:r>
            <a:r>
              <a:rPr lang="en-US">
                <a:solidFill>
                  <a:srgbClr val="009900"/>
                </a:solidFill>
                <a:latin typeface="Calibri"/>
                <a:ea typeface="DejaVu Sans"/>
              </a:rPr>
              <a:t>	</a:t>
            </a:r>
            <a:r>
              <a:rPr lang="en-US">
                <a:solidFill>
                  <a:srgbClr val="009900"/>
                </a:solidFill>
                <a:latin typeface="Calibri"/>
                <a:ea typeface="DejaVu Sans"/>
              </a:rPr>
              <a:t>: </a:t>
            </a:r>
            <a:endParaRPr/>
          </a:p>
          <a:p>
            <a:pPr>
              <a:lnSpc>
                <a:spcPct val="100000"/>
              </a:lnSpc>
            </a:pP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suitable for relatively thin/small sized objects</a:t>
            </a:r>
            <a:endParaRPr/>
          </a:p>
          <a:p>
            <a:pPr>
              <a:lnSpc>
                <a:spcPct val="100000"/>
              </a:lnSpc>
            </a:pP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	</a:t>
            </a:r>
            <a:r>
              <a:rPr lang="en-US">
                <a:solidFill>
                  <a:srgbClr val="c00000"/>
                </a:solidFill>
                <a:latin typeface="Calibri"/>
                <a:ea typeface="DejaVu Sans"/>
              </a:rPr>
              <a:t>cargos, trucks etc.</a:t>
            </a:r>
            <a:endParaRPr/>
          </a:p>
          <a:p>
            <a:pPr>
              <a:lnSpc>
                <a:spcPct val="100000"/>
              </a:lnSpc>
            </a:pPr>
            <a:endParaRPr/>
          </a:p>
          <a:p>
            <a:pPr>
              <a:lnSpc>
                <a:spcPct val="100000"/>
              </a:lnSpc>
            </a:pPr>
            <a:endParaRPr/>
          </a:p>
        </p:txBody>
      </p:sp>
      <p:sp>
        <p:nvSpPr>
          <p:cNvPr id="498" name="CustomShape 2"/>
          <p:cNvSpPr/>
          <p:nvPr/>
        </p:nvSpPr>
        <p:spPr>
          <a:xfrm>
            <a:off x="0" y="0"/>
            <a:ext cx="9902160" cy="1078200"/>
          </a:xfrm>
          <a:prstGeom prst="rect">
            <a:avLst/>
          </a:prstGeom>
          <a:solidFill>
            <a:srgbClr val="00213b"/>
          </a:solidFill>
          <a:ln>
            <a:noFill/>
          </a:ln>
        </p:spPr>
      </p:sp>
      <p:sp>
        <p:nvSpPr>
          <p:cNvPr id="499" name="CustomShape 3"/>
          <p:cNvSpPr/>
          <p:nvPr/>
        </p:nvSpPr>
        <p:spPr>
          <a:xfrm>
            <a:off x="0" y="0"/>
            <a:ext cx="9902160" cy="1078200"/>
          </a:xfrm>
          <a:prstGeom prst="rect">
            <a:avLst/>
          </a:prstGeom>
          <a:noFill/>
          <a:ln>
            <a:noFill/>
          </a:ln>
        </p:spPr>
      </p:sp>
      <p:sp>
        <p:nvSpPr>
          <p:cNvPr id="500" name="CustomShape 4"/>
          <p:cNvSpPr/>
          <p:nvPr/>
        </p:nvSpPr>
        <p:spPr>
          <a:xfrm>
            <a:off x="205200" y="264240"/>
            <a:ext cx="9578520" cy="848520"/>
          </a:xfrm>
          <a:prstGeom prst="rect">
            <a:avLst/>
          </a:prstGeom>
          <a:noFill/>
          <a:ln>
            <a:noFill/>
          </a:ln>
        </p:spPr>
        <p:txBody>
          <a:bodyPr lIns="90000" rIns="90000" tIns="45000" bIns="45000"/>
          <a:p>
            <a:pPr>
              <a:lnSpc>
                <a:spcPct val="100000"/>
              </a:lnSpc>
            </a:pPr>
            <a:r>
              <a:rPr b="1" lang="en-US" sz="2600">
                <a:solidFill>
                  <a:srgbClr val="ffffff"/>
                </a:solidFill>
                <a:latin typeface="Calibri"/>
                <a:ea typeface="DejaVu Sans"/>
              </a:rPr>
              <a:t>Three different methods of Muon Tomography with cosmic muons</a:t>
            </a:r>
            <a:endParaRPr/>
          </a:p>
        </p:txBody>
      </p:sp>
      <p:sp>
        <p:nvSpPr>
          <p:cNvPr id="501" name="CustomShape 5"/>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5</a:t>
            </a:r>
            <a:endParaRPr/>
          </a:p>
        </p:txBody>
      </p:sp>
      <p:sp>
        <p:nvSpPr>
          <p:cNvPr id="502" name="Line 6"/>
          <p:cNvSpPr/>
          <p:nvPr/>
        </p:nvSpPr>
        <p:spPr>
          <a:xfrm>
            <a:off x="720" y="6544800"/>
            <a:ext cx="9907560" cy="38880"/>
          </a:xfrm>
          <a:prstGeom prst="line">
            <a:avLst/>
          </a:prstGeom>
          <a:ln>
            <a:solidFill>
              <a:srgbClr val="000000"/>
            </a:solidFill>
          </a:ln>
        </p:spPr>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4" name="CustomShape 1"/>
          <p:cNvSpPr/>
          <p:nvPr/>
        </p:nvSpPr>
        <p:spPr>
          <a:xfrm>
            <a:off x="-11160" y="6120"/>
            <a:ext cx="9914400" cy="991080"/>
          </a:xfrm>
          <a:prstGeom prst="rect">
            <a:avLst/>
          </a:prstGeom>
          <a:solidFill>
            <a:srgbClr val="00213b"/>
          </a:solidFill>
          <a:ln>
            <a:noFill/>
          </a:ln>
        </p:spPr>
      </p:sp>
      <p:sp>
        <p:nvSpPr>
          <p:cNvPr id="935" name="CustomShape 2"/>
          <p:cNvSpPr/>
          <p:nvPr/>
        </p:nvSpPr>
        <p:spPr>
          <a:xfrm>
            <a:off x="-11160" y="6120"/>
            <a:ext cx="9914400" cy="991080"/>
          </a:xfrm>
          <a:prstGeom prst="rect">
            <a:avLst/>
          </a:prstGeom>
          <a:noFill/>
          <a:ln>
            <a:noFill/>
          </a:ln>
        </p:spPr>
      </p:sp>
      <p:sp>
        <p:nvSpPr>
          <p:cNvPr id="936" name="CustomShape 3"/>
          <p:cNvSpPr/>
          <p:nvPr/>
        </p:nvSpPr>
        <p:spPr>
          <a:xfrm>
            <a:off x="275040" y="335160"/>
            <a:ext cx="9363600" cy="301680"/>
          </a:xfrm>
          <a:prstGeom prst="rect">
            <a:avLst/>
          </a:prstGeom>
          <a:noFill/>
          <a:ln>
            <a:noFill/>
          </a:ln>
        </p:spPr>
        <p:txBody>
          <a:bodyPr lIns="0" rIns="0" tIns="0" bIns="0" anchor="ctr"/>
          <a:p>
            <a:pPr>
              <a:lnSpc>
                <a:spcPct val="100000"/>
              </a:lnSpc>
            </a:pPr>
            <a:r>
              <a:rPr b="1" lang="en-US" sz="2400">
                <a:solidFill>
                  <a:srgbClr val="ffffff"/>
                </a:solidFill>
                <a:latin typeface="Arial"/>
                <a:ea typeface="DejaVu Sans"/>
              </a:rPr>
              <a:t>Overall Status of Project</a:t>
            </a:r>
            <a:endParaRPr/>
          </a:p>
        </p:txBody>
      </p:sp>
      <p:sp>
        <p:nvSpPr>
          <p:cNvPr id="937" name="CustomShape 4"/>
          <p:cNvSpPr/>
          <p:nvPr/>
        </p:nvSpPr>
        <p:spPr>
          <a:xfrm>
            <a:off x="296640" y="1044720"/>
            <a:ext cx="9212760" cy="4958640"/>
          </a:xfrm>
          <a:prstGeom prst="rect">
            <a:avLst/>
          </a:prstGeom>
          <a:noFill/>
          <a:ln>
            <a:noFill/>
          </a:ln>
        </p:spPr>
        <p:txBody>
          <a:bodyPr lIns="90000" rIns="90000" tIns="45000" bIns="45000"/>
          <a:p>
            <a:pPr>
              <a:lnSpc>
                <a:spcPct val="100000"/>
              </a:lnSpc>
              <a:buSzPct val="45000"/>
              <a:buFont typeface="StarSymbol"/>
              <a:buChar char="l"/>
            </a:pPr>
            <a:r>
              <a:rPr b="1" lang="en-US" sz="2000">
                <a:solidFill>
                  <a:srgbClr val="800000"/>
                </a:solidFill>
                <a:latin typeface="Arial"/>
                <a:ea typeface="DejaVu Sans"/>
              </a:rPr>
              <a:t>Hardware</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Four Resistive Plate Chamber (RPCs) are already assembled.</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Data taking from these RPCs are going on.</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Once all the four RPC are tested then minimum hardware setup is ready to give us the incoming and  outgoing muon track, and these tracks will be consumed by image reconstruction  algorithm.</a:t>
            </a:r>
            <a:endParaRPr/>
          </a:p>
          <a:p>
            <a:pPr>
              <a:lnSpc>
                <a:spcPct val="100000"/>
              </a:lnSpc>
            </a:pPr>
            <a:endParaRPr/>
          </a:p>
          <a:p>
            <a:pPr>
              <a:lnSpc>
                <a:spcPct val="100000"/>
              </a:lnSpc>
              <a:buSzPct val="45000"/>
              <a:buFont typeface="StarSymbol"/>
              <a:buChar char="l"/>
            </a:pPr>
            <a:r>
              <a:rPr b="1" lang="en-US" sz="2000">
                <a:solidFill>
                  <a:srgbClr val="800000"/>
                </a:solidFill>
                <a:latin typeface="Arial"/>
                <a:ea typeface="DejaVu Sans"/>
              </a:rPr>
              <a:t>Software</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Completely written in C++.</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Depending on ROOT for data analysis.</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Visualizer depends on EVE package of ROOT.</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Visualization is done using OpenGL.</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Track reconstruction from data is done, tested with both simulated and real data</a:t>
            </a:r>
            <a:endParaRPr/>
          </a:p>
          <a:p>
            <a:pPr>
              <a:lnSpc>
                <a:spcPct val="100000"/>
              </a:lnSpc>
            </a:pPr>
            <a:endParaRPr/>
          </a:p>
          <a:p>
            <a:pPr>
              <a:lnSpc>
                <a:spcPct val="100000"/>
              </a:lnSpc>
              <a:buSzPct val="45000"/>
              <a:buFont typeface="StarSymbol"/>
              <a:buChar char="l"/>
            </a:pPr>
            <a:r>
              <a:rPr b="1" lang="en-US" sz="1400">
                <a:solidFill>
                  <a:srgbClr val="000099"/>
                </a:solidFill>
                <a:latin typeface="Arial"/>
                <a:ea typeface="DejaVu Sans"/>
              </a:rPr>
              <a:t>Preliminary PoCA implementation is done.</a:t>
            </a:r>
            <a:endParaRPr/>
          </a:p>
          <a:p>
            <a:pPr>
              <a:lnSpc>
                <a:spcPct val="100000"/>
              </a:lnSpc>
            </a:pPr>
            <a:endParaRPr/>
          </a:p>
          <a:p>
            <a:pPr>
              <a:lnSpc>
                <a:spcPct val="100000"/>
              </a:lnSpc>
            </a:pPr>
            <a:endParaRPr/>
          </a:p>
        </p:txBody>
      </p:sp>
      <p:sp>
        <p:nvSpPr>
          <p:cNvPr id="938" name="CustomShape 5"/>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40</a:t>
            </a:r>
            <a:endParaRPr/>
          </a:p>
        </p:txBody>
      </p:sp>
      <p:sp>
        <p:nvSpPr>
          <p:cNvPr id="939" name="Line 6"/>
          <p:cNvSpPr/>
          <p:nvPr/>
        </p:nvSpPr>
        <p:spPr>
          <a:xfrm>
            <a:off x="1800" y="6544800"/>
            <a:ext cx="9907560" cy="38880"/>
          </a:xfrm>
          <a:prstGeom prst="line">
            <a:avLst/>
          </a:prstGeom>
          <a:ln>
            <a:solidFill>
              <a:srgbClr val="000000"/>
            </a:solidFill>
          </a:ln>
        </p:spPr>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0" name="CustomShape 1"/>
          <p:cNvSpPr/>
          <p:nvPr/>
        </p:nvSpPr>
        <p:spPr>
          <a:xfrm>
            <a:off x="-11160" y="6120"/>
            <a:ext cx="9914400" cy="542160"/>
          </a:xfrm>
          <a:prstGeom prst="rect">
            <a:avLst/>
          </a:prstGeom>
          <a:solidFill>
            <a:srgbClr val="00213b"/>
          </a:solidFill>
          <a:ln>
            <a:noFill/>
          </a:ln>
        </p:spPr>
      </p:sp>
      <p:sp>
        <p:nvSpPr>
          <p:cNvPr id="941" name="CustomShape 2"/>
          <p:cNvSpPr/>
          <p:nvPr/>
        </p:nvSpPr>
        <p:spPr>
          <a:xfrm>
            <a:off x="-11160" y="6120"/>
            <a:ext cx="9914400" cy="991080"/>
          </a:xfrm>
          <a:prstGeom prst="rect">
            <a:avLst/>
          </a:prstGeom>
          <a:noFill/>
          <a:ln>
            <a:noFill/>
          </a:ln>
        </p:spPr>
      </p:sp>
      <p:sp>
        <p:nvSpPr>
          <p:cNvPr id="942" name="CustomShape 3"/>
          <p:cNvSpPr/>
          <p:nvPr/>
        </p:nvSpPr>
        <p:spPr>
          <a:xfrm>
            <a:off x="275040" y="119160"/>
            <a:ext cx="9363600" cy="301680"/>
          </a:xfrm>
          <a:prstGeom prst="rect">
            <a:avLst/>
          </a:prstGeom>
          <a:noFill/>
          <a:ln>
            <a:noFill/>
          </a:ln>
        </p:spPr>
        <p:txBody>
          <a:bodyPr lIns="0" rIns="0" tIns="0" bIns="0" anchor="ctr"/>
          <a:p>
            <a:pPr>
              <a:lnSpc>
                <a:spcPct val="100000"/>
              </a:lnSpc>
            </a:pPr>
            <a:r>
              <a:rPr b="1" lang="en-US" sz="2400">
                <a:solidFill>
                  <a:srgbClr val="ffffff"/>
                </a:solidFill>
                <a:latin typeface="Arial"/>
                <a:ea typeface="DejaVu Sans"/>
              </a:rPr>
              <a:t>Conclusion </a:t>
            </a:r>
            <a:endParaRPr/>
          </a:p>
        </p:txBody>
      </p:sp>
      <p:sp>
        <p:nvSpPr>
          <p:cNvPr id="943" name="CustomShape 4"/>
          <p:cNvSpPr/>
          <p:nvPr/>
        </p:nvSpPr>
        <p:spPr>
          <a:xfrm>
            <a:off x="224640" y="504720"/>
            <a:ext cx="9650520" cy="4561920"/>
          </a:xfrm>
          <a:prstGeom prst="rect">
            <a:avLst/>
          </a:prstGeom>
          <a:noFill/>
          <a:ln>
            <a:noFill/>
          </a:ln>
        </p:spPr>
        <p:txBody>
          <a:bodyPr lIns="90000" rIns="90000" tIns="45000" bIns="45000"/>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Muon tomography is very promising technique for the detection   of   high   Z   materials.</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Simulations are done (using Geant4) to understand the scattering pattern for different material.</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Simulated data is used to discriminate the material and to test reconstruction algorithm.</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First basic version of PoCA is already implemented, and results are encouraging.</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Simulation program will be modified to generate the data much closer to real data.</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PoCA output contains a lot of false positive, so we have to work on removal of these false positive.</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We will try PoCA reconstruction on the scatterers of different shapes and sizes.</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There is a need of some good clustering and filteration  algorithm, that can improve PoCA results.</a:t>
            </a:r>
            <a:endParaRPr/>
          </a:p>
          <a:p>
            <a:pPr algn="just">
              <a:lnSpc>
                <a:spcPct val="100000"/>
              </a:lnSpc>
            </a:pPr>
            <a:endParaRPr/>
          </a:p>
          <a:p>
            <a:pPr algn="just">
              <a:lnSpc>
                <a:spcPct val="100000"/>
              </a:lnSpc>
              <a:buSzPct val="45000"/>
              <a:buFont typeface="StarSymbol"/>
              <a:buChar char="l"/>
            </a:pPr>
            <a:r>
              <a:rPr b="1" lang="en-US" sz="1400">
                <a:solidFill>
                  <a:srgbClr val="000099"/>
                </a:solidFill>
                <a:latin typeface="Arial"/>
                <a:ea typeface="DejaVu Sans"/>
              </a:rPr>
              <a:t>Parallely we had also started the study of MLEM algorithm to reconstruct better image. </a:t>
            </a:r>
            <a:endParaRPr/>
          </a:p>
          <a:p>
            <a:pPr algn="just">
              <a:lnSpc>
                <a:spcPct val="100000"/>
              </a:lnSpc>
            </a:pPr>
            <a:endParaRPr/>
          </a:p>
          <a:p>
            <a:pPr algn="just">
              <a:lnSpc>
                <a:spcPct val="100000"/>
              </a:lnSpc>
              <a:buSzPct val="45000"/>
              <a:buFont typeface="StarSymbol"/>
              <a:buChar char="l"/>
            </a:pPr>
            <a:r>
              <a:rPr b="1" lang="en-US" sz="1400">
                <a:solidFill>
                  <a:srgbClr val="0000cc"/>
                </a:solidFill>
                <a:latin typeface="Arial"/>
                <a:ea typeface="DejaVu Sans"/>
              </a:rPr>
              <a:t>We will assemble the fourth RPC very soon.</a:t>
            </a:r>
            <a:endParaRPr/>
          </a:p>
          <a:p>
            <a:pPr algn="just">
              <a:lnSpc>
                <a:spcPct val="100000"/>
              </a:lnSpc>
            </a:pPr>
            <a:endParaRPr/>
          </a:p>
          <a:p>
            <a:pPr algn="just">
              <a:lnSpc>
                <a:spcPct val="100000"/>
              </a:lnSpc>
              <a:buSzPct val="45000"/>
              <a:buFont typeface="StarSymbol"/>
              <a:buChar char="l"/>
            </a:pPr>
            <a:r>
              <a:rPr b="1" lang="en-US" sz="1400">
                <a:solidFill>
                  <a:srgbClr val="0000cc"/>
                </a:solidFill>
                <a:latin typeface="Arial"/>
                <a:ea typeface="DejaVu Sans"/>
              </a:rPr>
              <a:t>Then we will try to compare the experimental results with simulated results from simulation setup of 4 RPCs</a:t>
            </a:r>
            <a:endParaRPr/>
          </a:p>
          <a:p>
            <a:pPr algn="just">
              <a:lnSpc>
                <a:spcPct val="100000"/>
              </a:lnSpc>
            </a:pPr>
            <a:endParaRPr/>
          </a:p>
        </p:txBody>
      </p:sp>
      <p:sp>
        <p:nvSpPr>
          <p:cNvPr id="944" name="CustomShape 5"/>
          <p:cNvSpPr/>
          <p:nvPr/>
        </p:nvSpPr>
        <p:spPr>
          <a:xfrm>
            <a:off x="-1476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42</a:t>
            </a:r>
            <a:endParaRPr/>
          </a:p>
        </p:txBody>
      </p:sp>
      <p:sp>
        <p:nvSpPr>
          <p:cNvPr id="945" name="Line 6"/>
          <p:cNvSpPr/>
          <p:nvPr/>
        </p:nvSpPr>
        <p:spPr>
          <a:xfrm>
            <a:off x="1800" y="6544800"/>
            <a:ext cx="9907560" cy="38880"/>
          </a:xfrm>
          <a:prstGeom prst="line">
            <a:avLst/>
          </a:prstGeom>
          <a:ln>
            <a:solidFill>
              <a:srgbClr val="000000"/>
            </a:solidFill>
          </a:ln>
        </p:spPr>
      </p:sp>
      <p:sp>
        <p:nvSpPr>
          <p:cNvPr id="946" name="CustomShape 7"/>
          <p:cNvSpPr/>
          <p:nvPr/>
        </p:nvSpPr>
        <p:spPr>
          <a:xfrm>
            <a:off x="19440" y="2735280"/>
            <a:ext cx="9914400" cy="456840"/>
          </a:xfrm>
          <a:prstGeom prst="rect">
            <a:avLst/>
          </a:prstGeom>
          <a:solidFill>
            <a:srgbClr val="00213b"/>
          </a:solidFill>
          <a:ln>
            <a:noFill/>
          </a:ln>
        </p:spPr>
      </p:sp>
      <p:sp>
        <p:nvSpPr>
          <p:cNvPr id="947" name="CustomShape 8"/>
          <p:cNvSpPr/>
          <p:nvPr/>
        </p:nvSpPr>
        <p:spPr>
          <a:xfrm>
            <a:off x="257760" y="2725920"/>
            <a:ext cx="1838520" cy="430200"/>
          </a:xfrm>
          <a:prstGeom prst="rect">
            <a:avLst/>
          </a:prstGeom>
          <a:noFill/>
          <a:ln>
            <a:noFill/>
          </a:ln>
        </p:spPr>
        <p:txBody>
          <a:bodyPr lIns="90000" rIns="90000" tIns="45000" bIns="45000"/>
          <a:p>
            <a:pPr>
              <a:lnSpc>
                <a:spcPct val="100000"/>
              </a:lnSpc>
            </a:pPr>
            <a:r>
              <a:rPr b="1" lang="en-US" sz="2400">
                <a:solidFill>
                  <a:srgbClr val="ffffff"/>
                </a:solidFill>
                <a:latin typeface="Arial"/>
                <a:ea typeface="DejaVu Sans"/>
              </a:rPr>
              <a:t>Outlook</a:t>
            </a:r>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3" name="CustomShape 1"/>
          <p:cNvSpPr/>
          <p:nvPr/>
        </p:nvSpPr>
        <p:spPr>
          <a:xfrm>
            <a:off x="0" y="0"/>
            <a:ext cx="9902160" cy="1040760"/>
          </a:xfrm>
          <a:prstGeom prst="rect">
            <a:avLst/>
          </a:prstGeom>
          <a:solidFill>
            <a:srgbClr val="00213b"/>
          </a:solidFill>
          <a:ln>
            <a:noFill/>
          </a:ln>
        </p:spPr>
      </p:sp>
      <p:sp>
        <p:nvSpPr>
          <p:cNvPr id="504" name="CustomShape 2"/>
          <p:cNvSpPr/>
          <p:nvPr/>
        </p:nvSpPr>
        <p:spPr>
          <a:xfrm>
            <a:off x="0" y="0"/>
            <a:ext cx="9902160" cy="1040760"/>
          </a:xfrm>
          <a:prstGeom prst="rect">
            <a:avLst/>
          </a:prstGeom>
          <a:noFill/>
          <a:ln>
            <a:noFill/>
          </a:ln>
        </p:spPr>
      </p:sp>
      <p:sp>
        <p:nvSpPr>
          <p:cNvPr id="505" name="CustomShape 3"/>
          <p:cNvSpPr/>
          <p:nvPr/>
        </p:nvSpPr>
        <p:spPr>
          <a:xfrm>
            <a:off x="4737240" y="333360"/>
            <a:ext cx="4910760" cy="707400"/>
          </a:xfrm>
          <a:prstGeom prst="rect">
            <a:avLst/>
          </a:prstGeom>
          <a:noFill/>
          <a:ln>
            <a:noFill/>
          </a:ln>
        </p:spPr>
        <p:txBody>
          <a:bodyPr lIns="0" rIns="40680" tIns="0" bIns="0"/>
          <a:p>
            <a:pPr algn="r">
              <a:lnSpc>
                <a:spcPct val="100000"/>
              </a:lnSpc>
            </a:pPr>
            <a:endParaRPr/>
          </a:p>
          <a:p>
            <a:pPr algn="r">
              <a:lnSpc>
                <a:spcPct val="100000"/>
              </a:lnSpc>
            </a:pPr>
            <a:endParaRPr/>
          </a:p>
        </p:txBody>
      </p:sp>
      <p:sp>
        <p:nvSpPr>
          <p:cNvPr id="506" name="CustomShape 4"/>
          <p:cNvSpPr/>
          <p:nvPr/>
        </p:nvSpPr>
        <p:spPr>
          <a:xfrm>
            <a:off x="227160" y="1484280"/>
            <a:ext cx="5972760" cy="3956760"/>
          </a:xfrm>
          <a:prstGeom prst="rect">
            <a:avLst/>
          </a:prstGeom>
          <a:noFill/>
          <a:ln>
            <a:noFill/>
          </a:ln>
        </p:spPr>
        <p:txBody>
          <a:bodyPr lIns="0" rIns="40680" tIns="0" bIns="0"/>
          <a:p>
            <a:pPr>
              <a:lnSpc>
                <a:spcPct val="100000"/>
              </a:lnSpc>
              <a:buFont typeface="Arial"/>
              <a:buChar char="•"/>
            </a:pPr>
            <a:r>
              <a:rPr b="1" lang="en-US" sz="1400">
                <a:solidFill>
                  <a:srgbClr val="333399"/>
                </a:solidFill>
                <a:latin typeface="Arial"/>
                <a:ea typeface="ヒラギノ角ゴ ProN W3"/>
              </a:rPr>
              <a:t>Secondary cosmic muons: highly penetrating radiations </a:t>
            </a:r>
            <a:endParaRPr/>
          </a:p>
          <a:p>
            <a:pPr>
              <a:lnSpc>
                <a:spcPct val="100000"/>
              </a:lnSpc>
              <a:buFont typeface="Arial"/>
              <a:buChar char="•"/>
            </a:pPr>
            <a:r>
              <a:rPr b="1" lang="en-US" sz="1400">
                <a:solidFill>
                  <a:srgbClr val="333399"/>
                </a:solidFill>
                <a:latin typeface="Arial"/>
                <a:ea typeface="ヒラギノ角ゴ ProN W3"/>
              </a:rPr>
              <a:t>(even more than X-rays)</a:t>
            </a:r>
            <a:endParaRPr/>
          </a:p>
          <a:p>
            <a:pPr>
              <a:lnSpc>
                <a:spcPct val="100000"/>
              </a:lnSpc>
            </a:pPr>
            <a:endParaRPr/>
          </a:p>
          <a:p>
            <a:pPr>
              <a:lnSpc>
                <a:spcPct val="100000"/>
              </a:lnSpc>
              <a:buFont typeface="Arial"/>
              <a:buChar char="•"/>
            </a:pPr>
            <a:r>
              <a:rPr b="1" lang="en-US" sz="1400">
                <a:solidFill>
                  <a:srgbClr val="000099"/>
                </a:solidFill>
                <a:latin typeface="ARIAL"/>
                <a:ea typeface="ヒラギノ角ゴ ProN W3"/>
              </a:rPr>
              <a:t>Average energy : 3 to 4 GeV</a:t>
            </a:r>
            <a:endParaRPr/>
          </a:p>
          <a:p>
            <a:pPr>
              <a:lnSpc>
                <a:spcPct val="100000"/>
              </a:lnSpc>
            </a:pPr>
            <a:endParaRPr/>
          </a:p>
          <a:p>
            <a:pPr>
              <a:lnSpc>
                <a:spcPct val="100000"/>
              </a:lnSpc>
              <a:buFont typeface="Arial"/>
              <a:buChar char="•"/>
            </a:pPr>
            <a:r>
              <a:rPr b="1" lang="en-US" sz="1400">
                <a:solidFill>
                  <a:srgbClr val="000099"/>
                </a:solidFill>
                <a:latin typeface="ARial"/>
                <a:ea typeface="ヒラギノ角ゴ ProN W3"/>
              </a:rPr>
              <a:t>Flux : approximately 10,000 muons per minute per square meter</a:t>
            </a:r>
            <a:endParaRPr/>
          </a:p>
          <a:p>
            <a:pPr>
              <a:lnSpc>
                <a:spcPct val="100000"/>
              </a:lnSpc>
            </a:pPr>
            <a:endParaRPr/>
          </a:p>
          <a:p>
            <a:pPr>
              <a:lnSpc>
                <a:spcPct val="100000"/>
              </a:lnSpc>
              <a:buFont typeface="Arial"/>
              <a:buChar char="•"/>
            </a:pPr>
            <a:r>
              <a:rPr b="1" lang="en-US" sz="1400">
                <a:solidFill>
                  <a:srgbClr val="ff0000"/>
                </a:solidFill>
                <a:latin typeface="Arial"/>
                <a:ea typeface="ヒラギノ角ゴ ProN W3"/>
              </a:rPr>
              <a:t>(Free of Cost)</a:t>
            </a:r>
            <a:r>
              <a:rPr b="1" lang="en-US" sz="1400">
                <a:solidFill>
                  <a:srgbClr val="333399"/>
                </a:solidFill>
                <a:latin typeface="Arial"/>
                <a:ea typeface="ヒラギノ角ゴ ProN W3"/>
              </a:rPr>
              <a:t> “Natural” radiation, hence no additional dose delivered to users and goods</a:t>
            </a:r>
            <a:endParaRPr/>
          </a:p>
          <a:p>
            <a:pPr>
              <a:lnSpc>
                <a:spcPct val="100000"/>
              </a:lnSpc>
            </a:pPr>
            <a:endParaRPr/>
          </a:p>
          <a:p>
            <a:pPr>
              <a:lnSpc>
                <a:spcPct val="100000"/>
              </a:lnSpc>
              <a:buFont typeface="Arial"/>
              <a:buChar char="•"/>
            </a:pPr>
            <a:r>
              <a:rPr b="1" lang="en-US" sz="1400">
                <a:solidFill>
                  <a:srgbClr val="333399"/>
                </a:solidFill>
                <a:latin typeface="Arial"/>
                <a:ea typeface="ヒラギノ角ゴ ProN W3"/>
              </a:rPr>
              <a:t>Muonic interactions well understood</a:t>
            </a:r>
            <a:endParaRPr/>
          </a:p>
          <a:p>
            <a:pPr>
              <a:lnSpc>
                <a:spcPct val="100000"/>
              </a:lnSpc>
            </a:pPr>
            <a:endParaRPr/>
          </a:p>
          <a:p>
            <a:pPr>
              <a:lnSpc>
                <a:spcPct val="100000"/>
              </a:lnSpc>
              <a:buFont typeface="Arial"/>
              <a:buChar char="•"/>
            </a:pPr>
            <a:r>
              <a:rPr b="1" lang="en-US" sz="1400">
                <a:solidFill>
                  <a:srgbClr val="333399"/>
                </a:solidFill>
                <a:latin typeface="Arial"/>
                <a:ea typeface="ヒラギノ角ゴ ProN W3"/>
              </a:rPr>
              <a:t>Muon scattering strongly dependent on the Z of the material</a:t>
            </a:r>
            <a:endParaRPr/>
          </a:p>
          <a:p>
            <a:pPr>
              <a:lnSpc>
                <a:spcPct val="100000"/>
              </a:lnSpc>
            </a:pPr>
            <a:endParaRPr/>
          </a:p>
          <a:p>
            <a:pPr>
              <a:lnSpc>
                <a:spcPct val="100000"/>
              </a:lnSpc>
              <a:buFont typeface="Arial"/>
              <a:buChar char="•"/>
            </a:pPr>
            <a:r>
              <a:rPr b="1" lang="en-US" sz="1400">
                <a:solidFill>
                  <a:srgbClr val="333399"/>
                </a:solidFill>
                <a:latin typeface="Arial"/>
                <a:ea typeface="ヒラギノ角ゴ ProN W3"/>
              </a:rPr>
              <a:t>Each muon may contribute to determine the overall imaging</a:t>
            </a:r>
            <a:endParaRPr/>
          </a:p>
          <a:p>
            <a:pPr>
              <a:lnSpc>
                <a:spcPct val="100000"/>
              </a:lnSpc>
            </a:pPr>
            <a:endParaRPr/>
          </a:p>
        </p:txBody>
      </p:sp>
      <p:pic>
        <p:nvPicPr>
          <p:cNvPr id="507" name="" descr=""/>
          <p:cNvPicPr/>
          <p:nvPr/>
        </p:nvPicPr>
        <p:blipFill>
          <a:blip r:embed="rId1"/>
          <a:stretch>
            <a:fillRect/>
          </a:stretch>
        </p:blipFill>
        <p:spPr>
          <a:xfrm>
            <a:off x="5760720" y="1463040"/>
            <a:ext cx="4050000" cy="5078880"/>
          </a:xfrm>
          <a:prstGeom prst="rect">
            <a:avLst/>
          </a:prstGeom>
          <a:ln>
            <a:noFill/>
          </a:ln>
        </p:spPr>
      </p:pic>
      <p:sp>
        <p:nvSpPr>
          <p:cNvPr id="508" name="CustomShape 5"/>
          <p:cNvSpPr/>
          <p:nvPr/>
        </p:nvSpPr>
        <p:spPr>
          <a:xfrm>
            <a:off x="241200" y="275040"/>
            <a:ext cx="4663080" cy="452520"/>
          </a:xfrm>
          <a:prstGeom prst="rect">
            <a:avLst/>
          </a:prstGeom>
          <a:noFill/>
          <a:ln>
            <a:noFill/>
          </a:ln>
        </p:spPr>
        <p:txBody>
          <a:bodyPr lIns="90000" rIns="90000" tIns="45000" bIns="45000"/>
          <a:p>
            <a:pPr>
              <a:lnSpc>
                <a:spcPct val="100000"/>
              </a:lnSpc>
            </a:pPr>
            <a:r>
              <a:rPr b="1" lang="en-US" sz="2600">
                <a:solidFill>
                  <a:srgbClr val="ffffff"/>
                </a:solidFill>
                <a:latin typeface="Arial"/>
                <a:ea typeface="ヒラギノ角ゴ ProN W3"/>
              </a:rPr>
              <a:t>Why Muon Tomography</a:t>
            </a:r>
            <a:endParaRPr/>
          </a:p>
        </p:txBody>
      </p:sp>
      <p:sp>
        <p:nvSpPr>
          <p:cNvPr id="509" name="CustomShape 6"/>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6</a:t>
            </a:r>
            <a:endParaRPr/>
          </a:p>
        </p:txBody>
      </p:sp>
      <p:sp>
        <p:nvSpPr>
          <p:cNvPr id="510" name="Line 7"/>
          <p:cNvSpPr/>
          <p:nvPr/>
        </p:nvSpPr>
        <p:spPr>
          <a:xfrm>
            <a:off x="720" y="6544800"/>
            <a:ext cx="9907560" cy="38880"/>
          </a:xfrm>
          <a:prstGeom prst="line">
            <a:avLst/>
          </a:prstGeom>
          <a:ln>
            <a:solidFill>
              <a:srgbClr val="000000"/>
            </a:solidFill>
          </a:ln>
        </p:spPr>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1" name="CustomShape 1"/>
          <p:cNvSpPr/>
          <p:nvPr/>
        </p:nvSpPr>
        <p:spPr>
          <a:xfrm>
            <a:off x="5040" y="0"/>
            <a:ext cx="9902160" cy="1377000"/>
          </a:xfrm>
          <a:prstGeom prst="rect">
            <a:avLst/>
          </a:prstGeom>
          <a:solidFill>
            <a:srgbClr val="00213b"/>
          </a:solidFill>
          <a:ln>
            <a:noFill/>
          </a:ln>
        </p:spPr>
      </p:sp>
      <p:sp>
        <p:nvSpPr>
          <p:cNvPr id="512" name="CustomShape 2"/>
          <p:cNvSpPr/>
          <p:nvPr/>
        </p:nvSpPr>
        <p:spPr>
          <a:xfrm>
            <a:off x="0" y="0"/>
            <a:ext cx="9902160" cy="1377000"/>
          </a:xfrm>
          <a:prstGeom prst="rect">
            <a:avLst/>
          </a:prstGeom>
          <a:noFill/>
          <a:ln>
            <a:noFill/>
          </a:ln>
        </p:spPr>
      </p:sp>
      <p:pic>
        <p:nvPicPr>
          <p:cNvPr id="513" name="Picture 6" descr=""/>
          <p:cNvPicPr/>
          <p:nvPr/>
        </p:nvPicPr>
        <p:blipFill>
          <a:blip r:embed="rId1"/>
          <a:stretch>
            <a:fillRect/>
          </a:stretch>
        </p:blipFill>
        <p:spPr>
          <a:xfrm>
            <a:off x="415800" y="1905120"/>
            <a:ext cx="2784240" cy="3861720"/>
          </a:xfrm>
          <a:prstGeom prst="rect">
            <a:avLst/>
          </a:prstGeom>
          <a:ln>
            <a:noFill/>
          </a:ln>
        </p:spPr>
      </p:pic>
      <p:sp>
        <p:nvSpPr>
          <p:cNvPr id="514" name="CustomShape 3"/>
          <p:cNvSpPr/>
          <p:nvPr/>
        </p:nvSpPr>
        <p:spPr>
          <a:xfrm>
            <a:off x="1812240" y="3775320"/>
            <a:ext cx="117720" cy="125640"/>
          </a:xfrm>
          <a:prstGeom prst="rect">
            <a:avLst/>
          </a:prstGeom>
          <a:solidFill>
            <a:srgbClr val="808080"/>
          </a:solidFill>
          <a:ln w="9360">
            <a:solidFill>
              <a:srgbClr val="000000"/>
            </a:solidFill>
            <a:miter/>
          </a:ln>
        </p:spPr>
      </p:sp>
      <p:sp>
        <p:nvSpPr>
          <p:cNvPr id="515" name="CustomShape 4"/>
          <p:cNvSpPr/>
          <p:nvPr/>
        </p:nvSpPr>
        <p:spPr>
          <a:xfrm>
            <a:off x="2847600" y="3065760"/>
            <a:ext cx="778680" cy="318240"/>
          </a:xfrm>
          <a:prstGeom prst="rect">
            <a:avLst/>
          </a:prstGeom>
          <a:noFill/>
          <a:ln>
            <a:noFill/>
          </a:ln>
        </p:spPr>
        <p:txBody>
          <a:bodyPr wrap="none" lIns="90000" rIns="90000" tIns="46800" bIns="46800"/>
          <a:p>
            <a:pPr>
              <a:lnSpc>
                <a:spcPct val="100000"/>
              </a:lnSpc>
            </a:pPr>
            <a:r>
              <a:rPr b="1" lang="en-US" sz="1500">
                <a:solidFill>
                  <a:srgbClr val="000000"/>
                </a:solidFill>
                <a:latin typeface="Arial"/>
                <a:ea typeface="ヒラギノ角ゴ ProN W3"/>
              </a:rPr>
              <a:t>High-Z</a:t>
            </a:r>
            <a:endParaRPr/>
          </a:p>
        </p:txBody>
      </p:sp>
      <p:sp>
        <p:nvSpPr>
          <p:cNvPr id="516" name="Line 5"/>
          <p:cNvSpPr/>
          <p:nvPr/>
        </p:nvSpPr>
        <p:spPr>
          <a:xfrm flipH="1">
            <a:off x="2055600" y="3324240"/>
            <a:ext cx="850680" cy="450720"/>
          </a:xfrm>
          <a:prstGeom prst="line">
            <a:avLst/>
          </a:prstGeom>
          <a:ln w="9360">
            <a:solidFill>
              <a:srgbClr val="000000"/>
            </a:solidFill>
            <a:miter/>
            <a:tailEnd len="lg" type="stealth" w="lg"/>
          </a:ln>
        </p:spPr>
      </p:sp>
      <p:sp>
        <p:nvSpPr>
          <p:cNvPr id="517" name="Line 6"/>
          <p:cNvSpPr/>
          <p:nvPr/>
        </p:nvSpPr>
        <p:spPr>
          <a:xfrm>
            <a:off x="1083600" y="1413000"/>
            <a:ext cx="303840" cy="4621320"/>
          </a:xfrm>
          <a:prstGeom prst="line">
            <a:avLst/>
          </a:prstGeom>
          <a:ln w="9360">
            <a:solidFill>
              <a:srgbClr val="333399"/>
            </a:solidFill>
            <a:miter/>
            <a:tailEnd len="med" type="triangle" w="med"/>
          </a:ln>
        </p:spPr>
      </p:sp>
      <p:sp>
        <p:nvSpPr>
          <p:cNvPr id="518" name="Line 7"/>
          <p:cNvSpPr/>
          <p:nvPr/>
        </p:nvSpPr>
        <p:spPr>
          <a:xfrm flipH="1">
            <a:off x="961560" y="1581840"/>
            <a:ext cx="729720" cy="4386960"/>
          </a:xfrm>
          <a:prstGeom prst="line">
            <a:avLst/>
          </a:prstGeom>
          <a:ln w="9360">
            <a:solidFill>
              <a:srgbClr val="333399"/>
            </a:solidFill>
            <a:miter/>
            <a:tailEnd len="med" type="triangle" w="med"/>
          </a:ln>
        </p:spPr>
      </p:sp>
      <p:sp>
        <p:nvSpPr>
          <p:cNvPr id="519" name="Line 8"/>
          <p:cNvSpPr/>
          <p:nvPr/>
        </p:nvSpPr>
        <p:spPr>
          <a:xfrm>
            <a:off x="2178000" y="1413000"/>
            <a:ext cx="363960" cy="4685040"/>
          </a:xfrm>
          <a:prstGeom prst="line">
            <a:avLst/>
          </a:prstGeom>
          <a:ln w="9360">
            <a:solidFill>
              <a:srgbClr val="333399"/>
            </a:solidFill>
            <a:miter/>
            <a:tailEnd len="med" type="triangle" w="med"/>
          </a:ln>
        </p:spPr>
      </p:sp>
      <p:sp>
        <p:nvSpPr>
          <p:cNvPr id="520" name="Line 9"/>
          <p:cNvSpPr/>
          <p:nvPr/>
        </p:nvSpPr>
        <p:spPr>
          <a:xfrm>
            <a:off x="1874160" y="1413000"/>
            <a:ext cx="0" cy="2362320"/>
          </a:xfrm>
          <a:prstGeom prst="line">
            <a:avLst/>
          </a:prstGeom>
          <a:ln w="9360">
            <a:solidFill>
              <a:srgbClr val="cc0000"/>
            </a:solidFill>
            <a:miter/>
          </a:ln>
        </p:spPr>
      </p:sp>
      <p:sp>
        <p:nvSpPr>
          <p:cNvPr id="521" name="Line 10"/>
          <p:cNvSpPr/>
          <p:nvPr/>
        </p:nvSpPr>
        <p:spPr>
          <a:xfrm>
            <a:off x="1872360" y="3775320"/>
            <a:ext cx="425880" cy="2193480"/>
          </a:xfrm>
          <a:prstGeom prst="line">
            <a:avLst/>
          </a:prstGeom>
          <a:ln w="9360">
            <a:solidFill>
              <a:srgbClr val="cc0000"/>
            </a:solidFill>
            <a:miter/>
            <a:tailEnd len="med" type="triangle" w="med"/>
          </a:ln>
        </p:spPr>
      </p:sp>
      <p:sp>
        <p:nvSpPr>
          <p:cNvPr id="522" name="Line 11"/>
          <p:cNvSpPr/>
          <p:nvPr/>
        </p:nvSpPr>
        <p:spPr>
          <a:xfrm>
            <a:off x="1872360" y="3646080"/>
            <a:ext cx="0" cy="2451960"/>
          </a:xfrm>
          <a:prstGeom prst="line">
            <a:avLst/>
          </a:prstGeom>
          <a:ln cap="rnd" w="9360">
            <a:solidFill>
              <a:srgbClr val="cc0000"/>
            </a:solidFill>
            <a:custDash>
              <a:ds d="3500000000" sp="3500000000"/>
            </a:custDash>
            <a:miter/>
          </a:ln>
        </p:spPr>
      </p:sp>
      <p:sp>
        <p:nvSpPr>
          <p:cNvPr id="523" name="CustomShape 12"/>
          <p:cNvSpPr/>
          <p:nvPr/>
        </p:nvSpPr>
        <p:spPr>
          <a:xfrm flipV="1" rot="2566200">
            <a:off x="1869480" y="5577120"/>
            <a:ext cx="268920" cy="304200"/>
          </a:xfrm>
          <a:prstGeom prst="rect">
            <a:avLst/>
          </a:prstGeom>
          <a:noFill/>
          <a:ln w="12600">
            <a:solidFill>
              <a:srgbClr val="cc0000"/>
            </a:solidFill>
            <a:round/>
          </a:ln>
        </p:spPr>
      </p:sp>
      <p:sp>
        <p:nvSpPr>
          <p:cNvPr id="524" name="CustomShape 13"/>
          <p:cNvSpPr/>
          <p:nvPr/>
        </p:nvSpPr>
        <p:spPr>
          <a:xfrm>
            <a:off x="1934280" y="5839560"/>
            <a:ext cx="283320" cy="318240"/>
          </a:xfrm>
          <a:prstGeom prst="rect">
            <a:avLst/>
          </a:prstGeom>
          <a:noFill/>
          <a:ln>
            <a:noFill/>
          </a:ln>
        </p:spPr>
        <p:txBody>
          <a:bodyPr wrap="none" lIns="90000" rIns="90000" tIns="46800" bIns="46800"/>
          <a:p>
            <a:pPr>
              <a:lnSpc>
                <a:spcPct val="100000"/>
              </a:lnSpc>
            </a:pPr>
            <a:r>
              <a:rPr b="1" lang="en-US" sz="1500">
                <a:solidFill>
                  <a:srgbClr val="cc0000"/>
                </a:solidFill>
                <a:latin typeface="Symbol"/>
                <a:ea typeface="Symbol"/>
              </a:rPr>
              <a:t></a:t>
            </a:r>
            <a:endParaRPr/>
          </a:p>
        </p:txBody>
      </p:sp>
      <p:sp>
        <p:nvSpPr>
          <p:cNvPr id="525" name="CustomShape 14"/>
          <p:cNvSpPr/>
          <p:nvPr/>
        </p:nvSpPr>
        <p:spPr>
          <a:xfrm>
            <a:off x="1809720" y="2097000"/>
            <a:ext cx="316800" cy="364320"/>
          </a:xfrm>
          <a:prstGeom prst="rect">
            <a:avLst/>
          </a:prstGeom>
          <a:noFill/>
          <a:ln>
            <a:noFill/>
          </a:ln>
        </p:spPr>
        <p:txBody>
          <a:bodyPr wrap="none" lIns="90000" rIns="90000" tIns="46800" bIns="46800"/>
          <a:p>
            <a:pPr>
              <a:lnSpc>
                <a:spcPct val="100000"/>
              </a:lnSpc>
            </a:pPr>
            <a:r>
              <a:rPr i="1" lang="en-US">
                <a:solidFill>
                  <a:srgbClr val="cc0000"/>
                </a:solidFill>
                <a:latin typeface="Comic Sans MS"/>
                <a:ea typeface="ヒラギノ角ゴ ProN W3"/>
              </a:rPr>
              <a:t>a</a:t>
            </a:r>
            <a:endParaRPr/>
          </a:p>
        </p:txBody>
      </p:sp>
      <p:sp>
        <p:nvSpPr>
          <p:cNvPr id="526" name="Line 15"/>
          <p:cNvSpPr/>
          <p:nvPr/>
        </p:nvSpPr>
        <p:spPr>
          <a:xfrm>
            <a:off x="1901880" y="2162520"/>
            <a:ext cx="151200" cy="0"/>
          </a:xfrm>
          <a:prstGeom prst="line">
            <a:avLst/>
          </a:prstGeom>
          <a:ln w="9360">
            <a:solidFill>
              <a:srgbClr val="cc0000"/>
            </a:solidFill>
            <a:miter/>
            <a:tailEnd len="sm" type="triangle" w="sm"/>
          </a:ln>
        </p:spPr>
      </p:sp>
      <p:sp>
        <p:nvSpPr>
          <p:cNvPr id="527" name="CustomShape 16"/>
          <p:cNvSpPr/>
          <p:nvPr/>
        </p:nvSpPr>
        <p:spPr>
          <a:xfrm>
            <a:off x="2103120" y="5059800"/>
            <a:ext cx="321480" cy="364320"/>
          </a:xfrm>
          <a:prstGeom prst="rect">
            <a:avLst/>
          </a:prstGeom>
          <a:noFill/>
          <a:ln>
            <a:noFill/>
          </a:ln>
        </p:spPr>
        <p:txBody>
          <a:bodyPr wrap="none" lIns="90000" rIns="90000" tIns="46800" bIns="46800"/>
          <a:p>
            <a:pPr>
              <a:lnSpc>
                <a:spcPct val="100000"/>
              </a:lnSpc>
            </a:pPr>
            <a:r>
              <a:rPr i="1" lang="en-US">
                <a:solidFill>
                  <a:srgbClr val="cc0000"/>
                </a:solidFill>
                <a:latin typeface="Comic Sans MS"/>
                <a:ea typeface="ヒラギノ角ゴ ProN W3"/>
              </a:rPr>
              <a:t>b</a:t>
            </a:r>
            <a:endParaRPr/>
          </a:p>
        </p:txBody>
      </p:sp>
      <p:sp>
        <p:nvSpPr>
          <p:cNvPr id="528" name="Line 17"/>
          <p:cNvSpPr/>
          <p:nvPr/>
        </p:nvSpPr>
        <p:spPr>
          <a:xfrm>
            <a:off x="2195280" y="5059800"/>
            <a:ext cx="151200" cy="0"/>
          </a:xfrm>
          <a:prstGeom prst="line">
            <a:avLst/>
          </a:prstGeom>
          <a:ln w="9360">
            <a:solidFill>
              <a:srgbClr val="cc0000"/>
            </a:solidFill>
            <a:miter/>
            <a:tailEnd len="sm" type="triangle" w="sm"/>
          </a:ln>
        </p:spPr>
      </p:sp>
      <p:sp>
        <p:nvSpPr>
          <p:cNvPr id="529" name="CustomShape 18"/>
          <p:cNvSpPr/>
          <p:nvPr/>
        </p:nvSpPr>
        <p:spPr>
          <a:xfrm>
            <a:off x="223560" y="365760"/>
            <a:ext cx="4348080" cy="707400"/>
          </a:xfrm>
          <a:prstGeom prst="rect">
            <a:avLst/>
          </a:prstGeom>
          <a:noFill/>
          <a:ln>
            <a:noFill/>
          </a:ln>
        </p:spPr>
        <p:txBody>
          <a:bodyPr lIns="0" rIns="40680" tIns="0" bIns="0"/>
          <a:p>
            <a:pPr>
              <a:lnSpc>
                <a:spcPct val="100000"/>
              </a:lnSpc>
            </a:pPr>
            <a:r>
              <a:rPr b="1" lang="en-US" sz="2400">
                <a:solidFill>
                  <a:srgbClr val="ffffff"/>
                </a:solidFill>
                <a:latin typeface="Arial"/>
                <a:ea typeface="ヒラギノ角ゴ ProN W3"/>
              </a:rPr>
              <a:t>Muon Tomography</a:t>
            </a:r>
            <a:endParaRPr/>
          </a:p>
          <a:p>
            <a:pPr algn="r">
              <a:lnSpc>
                <a:spcPct val="100000"/>
              </a:lnSpc>
            </a:pPr>
            <a:endParaRPr/>
          </a:p>
        </p:txBody>
      </p:sp>
      <p:sp>
        <p:nvSpPr>
          <p:cNvPr id="530" name="CustomShape 19"/>
          <p:cNvSpPr/>
          <p:nvPr/>
        </p:nvSpPr>
        <p:spPr>
          <a:xfrm>
            <a:off x="3944880" y="2092320"/>
            <a:ext cx="5957280" cy="3956760"/>
          </a:xfrm>
          <a:prstGeom prst="rect">
            <a:avLst/>
          </a:prstGeom>
          <a:noFill/>
          <a:ln>
            <a:noFill/>
          </a:ln>
        </p:spPr>
        <p:txBody>
          <a:bodyPr lIns="0" rIns="40680" tIns="0" bIns="0"/>
          <a:p>
            <a:pPr>
              <a:lnSpc>
                <a:spcPct val="100000"/>
              </a:lnSpc>
            </a:pPr>
            <a:r>
              <a:rPr b="1" lang="en-US" sz="1600">
                <a:solidFill>
                  <a:srgbClr val="333399"/>
                </a:solidFill>
                <a:latin typeface="Arial"/>
                <a:ea typeface="Arial"/>
              </a:rPr>
              <a:t> </a:t>
            </a:r>
            <a:r>
              <a:rPr b="1" lang="en-US" sz="1200">
                <a:solidFill>
                  <a:srgbClr val="333399"/>
                </a:solidFill>
                <a:latin typeface="Comic Sans MS"/>
                <a:ea typeface="Arial"/>
              </a:rPr>
              <a:t>●</a:t>
            </a:r>
            <a:r>
              <a:rPr b="1" lang="en-US" sz="1600">
                <a:solidFill>
                  <a:srgbClr val="333399"/>
                </a:solidFill>
                <a:latin typeface="Comic Sans MS"/>
                <a:ea typeface="Arial"/>
              </a:rPr>
              <a:t> </a:t>
            </a:r>
            <a:r>
              <a:rPr b="1" lang="en-US" sz="1400">
                <a:solidFill>
                  <a:srgbClr val="333399"/>
                </a:solidFill>
                <a:latin typeface="Arial"/>
                <a:ea typeface="Arial"/>
              </a:rPr>
              <a:t>Muon tomograph: basically made by several detection planes, above and below  the volume to be inspected </a:t>
            </a:r>
            <a:endParaRPr/>
          </a:p>
          <a:p>
            <a:pPr>
              <a:lnSpc>
                <a:spcPct val="100000"/>
              </a:lnSpc>
            </a:pPr>
            <a:endParaRPr/>
          </a:p>
          <a:p>
            <a:pPr>
              <a:lnSpc>
                <a:spcPct val="100000"/>
              </a:lnSpc>
            </a:pPr>
            <a:r>
              <a:rPr b="1" lang="en-US" sz="1400">
                <a:solidFill>
                  <a:srgbClr val="333399"/>
                </a:solidFill>
                <a:latin typeface="Arial"/>
                <a:ea typeface="Arial"/>
              </a:rPr>
              <a:t> </a:t>
            </a:r>
            <a:r>
              <a:rPr b="1" lang="en-US" sz="1200">
                <a:solidFill>
                  <a:srgbClr val="333399"/>
                </a:solidFill>
                <a:latin typeface="Comic Sans MS"/>
                <a:ea typeface="Arial"/>
              </a:rPr>
              <a:t>●</a:t>
            </a:r>
            <a:r>
              <a:rPr b="1" lang="en-US" sz="1400">
                <a:solidFill>
                  <a:srgbClr val="333399"/>
                </a:solidFill>
                <a:latin typeface="Comic Sans MS"/>
                <a:ea typeface="Arial"/>
              </a:rPr>
              <a:t> </a:t>
            </a:r>
            <a:r>
              <a:rPr b="1" lang="en-US" sz="1400">
                <a:solidFill>
                  <a:srgbClr val="333399"/>
                </a:solidFill>
                <a:latin typeface="Arial"/>
                <a:ea typeface="Arial"/>
              </a:rPr>
              <a:t>Reconstruction of muon tracks allows </a:t>
            </a:r>
            <a:r>
              <a:rPr b="1" lang="en-US" sz="1400">
                <a:solidFill>
                  <a:srgbClr val="000099"/>
                </a:solidFill>
                <a:latin typeface="Arial"/>
                <a:ea typeface="Arial"/>
              </a:rPr>
              <a:t>to discriminate one material      from another, and to identify them</a:t>
            </a:r>
            <a:endParaRPr/>
          </a:p>
          <a:p>
            <a:pPr>
              <a:lnSpc>
                <a:spcPct val="100000"/>
              </a:lnSpc>
            </a:pPr>
            <a:endParaRPr/>
          </a:p>
          <a:p>
            <a:pPr>
              <a:lnSpc>
                <a:spcPct val="100000"/>
              </a:lnSpc>
              <a:buFont typeface="StarSymbol"/>
              <a:buChar char="l"/>
            </a:pPr>
            <a:r>
              <a:rPr b="1" lang="en-US" sz="1400">
                <a:solidFill>
                  <a:srgbClr val="333399"/>
                </a:solidFill>
                <a:latin typeface="Arial"/>
                <a:ea typeface="Arial"/>
              </a:rPr>
              <a:t>Using some good image reconstruction algorithm one can even   </a:t>
            </a:r>
            <a:endParaRPr/>
          </a:p>
          <a:p>
            <a:pPr>
              <a:lnSpc>
                <a:spcPct val="100000"/>
              </a:lnSpc>
              <a:buFont typeface="StarSymbol"/>
              <a:buChar char="l"/>
            </a:pPr>
            <a:r>
              <a:rPr b="1" lang="en-US" sz="1400">
                <a:solidFill>
                  <a:srgbClr val="333399"/>
                </a:solidFill>
                <a:latin typeface="Arial"/>
                <a:ea typeface="Arial"/>
              </a:rPr>
              <a:t>produce a  </a:t>
            </a:r>
            <a:r>
              <a:rPr b="1" lang="en-US" sz="1400">
                <a:solidFill>
                  <a:srgbClr val="ff0000"/>
                </a:solidFill>
                <a:latin typeface="Arial"/>
                <a:ea typeface="Arial"/>
              </a:rPr>
              <a:t>3D image </a:t>
            </a:r>
            <a:r>
              <a:rPr b="1" lang="en-US" sz="1400">
                <a:solidFill>
                  <a:srgbClr val="000099"/>
                </a:solidFill>
                <a:latin typeface="Arial"/>
                <a:ea typeface="Arial"/>
              </a:rPr>
              <a:t>as well</a:t>
            </a:r>
            <a:endParaRPr/>
          </a:p>
          <a:p>
            <a:pPr>
              <a:lnSpc>
                <a:spcPct val="100000"/>
              </a:lnSpc>
            </a:pPr>
            <a:r>
              <a:rPr b="1" lang="en-US" sz="1400">
                <a:solidFill>
                  <a:srgbClr val="ff0000"/>
                </a:solidFill>
                <a:latin typeface="Arial"/>
                <a:ea typeface="Arial"/>
              </a:rPr>
              <a:t>   </a:t>
            </a:r>
            <a:r>
              <a:rPr b="1" lang="en-US" sz="1400">
                <a:solidFill>
                  <a:srgbClr val="000099"/>
                </a:solidFill>
                <a:latin typeface="Arial"/>
                <a:ea typeface="Arial"/>
              </a:rPr>
              <a:t> </a:t>
            </a:r>
            <a:endParaRPr/>
          </a:p>
          <a:p>
            <a:pPr>
              <a:lnSpc>
                <a:spcPct val="100000"/>
              </a:lnSpc>
            </a:pPr>
            <a:endParaRPr/>
          </a:p>
          <a:p>
            <a:pPr>
              <a:lnSpc>
                <a:spcPct val="100000"/>
              </a:lnSpc>
            </a:pPr>
            <a:r>
              <a:rPr b="1" lang="en-US" sz="1400">
                <a:solidFill>
                  <a:srgbClr val="333399"/>
                </a:solidFill>
                <a:latin typeface="Arial"/>
                <a:ea typeface="Arial"/>
              </a:rPr>
              <a:t> </a:t>
            </a:r>
            <a:r>
              <a:rPr b="1" lang="en-US" sz="1200">
                <a:solidFill>
                  <a:srgbClr val="333399"/>
                </a:solidFill>
                <a:latin typeface="Comic Sans MS"/>
                <a:ea typeface="Arial"/>
              </a:rPr>
              <a:t>● </a:t>
            </a:r>
            <a:r>
              <a:rPr b="1" lang="en-US" sz="1400">
                <a:solidFill>
                  <a:srgbClr val="333399"/>
                </a:solidFill>
                <a:latin typeface="Arial"/>
                <a:ea typeface="Arial"/>
              </a:rPr>
              <a:t>Performance of the system are given in terms of</a:t>
            </a:r>
            <a:endParaRPr/>
          </a:p>
          <a:p>
            <a:pPr>
              <a:lnSpc>
                <a:spcPct val="100000"/>
              </a:lnSpc>
            </a:pPr>
            <a:r>
              <a:rPr b="1" lang="en-US" sz="1400">
                <a:solidFill>
                  <a:srgbClr val="333399"/>
                </a:solidFill>
                <a:latin typeface="Arial"/>
                <a:ea typeface="Arial"/>
              </a:rPr>
              <a:t>      </a:t>
            </a:r>
            <a:r>
              <a:rPr b="1" lang="en-US" sz="1400">
                <a:solidFill>
                  <a:srgbClr val="333399"/>
                </a:solidFill>
                <a:latin typeface="Comic Sans MS"/>
                <a:ea typeface="Arial"/>
              </a:rPr>
              <a:t>- </a:t>
            </a:r>
            <a:r>
              <a:rPr b="1" lang="en-US" sz="1400">
                <a:solidFill>
                  <a:srgbClr val="333399"/>
                </a:solidFill>
                <a:latin typeface="Arial"/>
                <a:ea typeface="Arial"/>
              </a:rPr>
              <a:t>Sensitive area / volume to be inspected</a:t>
            </a:r>
            <a:endParaRPr/>
          </a:p>
          <a:p>
            <a:pPr>
              <a:lnSpc>
                <a:spcPct val="100000"/>
              </a:lnSpc>
            </a:pPr>
            <a:r>
              <a:rPr b="1" lang="en-US" sz="1400">
                <a:solidFill>
                  <a:srgbClr val="333399"/>
                </a:solidFill>
                <a:latin typeface="Arial"/>
                <a:ea typeface="Arial"/>
              </a:rPr>
              <a:t>      </a:t>
            </a:r>
            <a:r>
              <a:rPr b="1" lang="en-US" sz="1400">
                <a:solidFill>
                  <a:srgbClr val="333399"/>
                </a:solidFill>
                <a:latin typeface="Comic Sans MS"/>
                <a:ea typeface="Arial"/>
              </a:rPr>
              <a:t>- </a:t>
            </a:r>
            <a:r>
              <a:rPr b="1" lang="en-US" sz="1400">
                <a:solidFill>
                  <a:srgbClr val="333399"/>
                </a:solidFill>
                <a:latin typeface="Arial"/>
                <a:ea typeface="Arial"/>
              </a:rPr>
              <a:t>Spatial and angular resolution</a:t>
            </a:r>
            <a:endParaRPr/>
          </a:p>
          <a:p>
            <a:pPr>
              <a:lnSpc>
                <a:spcPct val="100000"/>
              </a:lnSpc>
            </a:pPr>
            <a:r>
              <a:rPr b="1" lang="en-US" sz="1400">
                <a:solidFill>
                  <a:srgbClr val="333399"/>
                </a:solidFill>
                <a:latin typeface="Arial"/>
                <a:ea typeface="Arial"/>
              </a:rPr>
              <a:t>      </a:t>
            </a:r>
            <a:r>
              <a:rPr b="1" lang="en-US" sz="1400">
                <a:solidFill>
                  <a:srgbClr val="333399"/>
                </a:solidFill>
                <a:latin typeface="Comic Sans MS"/>
                <a:ea typeface="Arial"/>
              </a:rPr>
              <a:t>- </a:t>
            </a:r>
            <a:r>
              <a:rPr b="1" lang="en-US" sz="1400">
                <a:solidFill>
                  <a:srgbClr val="333399"/>
                </a:solidFill>
                <a:latin typeface="Arial"/>
                <a:ea typeface="Arial"/>
              </a:rPr>
              <a:t>Time to scan a volume</a:t>
            </a:r>
            <a:endParaRPr/>
          </a:p>
          <a:p>
            <a:pPr>
              <a:lnSpc>
                <a:spcPct val="100000"/>
              </a:lnSpc>
            </a:pPr>
            <a:r>
              <a:rPr b="1" lang="en-US" sz="1400">
                <a:solidFill>
                  <a:srgbClr val="333399"/>
                </a:solidFill>
                <a:latin typeface="Arial"/>
                <a:ea typeface="Arial"/>
              </a:rPr>
              <a:t>      </a:t>
            </a:r>
            <a:r>
              <a:rPr b="1" lang="en-US" sz="1400">
                <a:solidFill>
                  <a:srgbClr val="333399"/>
                </a:solidFill>
                <a:latin typeface="Comic Sans MS"/>
                <a:ea typeface="Arial"/>
              </a:rPr>
              <a:t>- </a:t>
            </a:r>
            <a:r>
              <a:rPr b="1" lang="en-US" sz="1400">
                <a:solidFill>
                  <a:srgbClr val="333399"/>
                </a:solidFill>
                <a:latin typeface="Arial"/>
                <a:ea typeface="Arial"/>
              </a:rPr>
              <a:t>Sensitivity &amp; Efficiency to high-Z objects</a:t>
            </a:r>
            <a:endParaRPr/>
          </a:p>
          <a:p>
            <a:pPr>
              <a:lnSpc>
                <a:spcPct val="100000"/>
              </a:lnSpc>
            </a:pPr>
            <a:r>
              <a:rPr b="1" lang="en-US" sz="1400">
                <a:solidFill>
                  <a:srgbClr val="333399"/>
                </a:solidFill>
                <a:latin typeface="Arial"/>
                <a:ea typeface="Arial"/>
              </a:rPr>
              <a:t>      </a:t>
            </a:r>
            <a:r>
              <a:rPr b="1" lang="en-US" sz="1400">
                <a:solidFill>
                  <a:srgbClr val="333399"/>
                </a:solidFill>
                <a:latin typeface="Comic Sans MS"/>
                <a:ea typeface="Arial"/>
              </a:rPr>
              <a:t>- </a:t>
            </a:r>
            <a:r>
              <a:rPr b="1" lang="en-US" sz="1400">
                <a:solidFill>
                  <a:srgbClr val="333399"/>
                </a:solidFill>
                <a:latin typeface="Arial"/>
                <a:ea typeface="Arial"/>
              </a:rPr>
              <a:t>Discrimination between high-Z vs low &amp; medium-Z</a:t>
            </a:r>
            <a:endParaRPr/>
          </a:p>
          <a:p>
            <a:pPr>
              <a:lnSpc>
                <a:spcPct val="100000"/>
              </a:lnSpc>
            </a:pPr>
            <a:endParaRPr/>
          </a:p>
          <a:p>
            <a:pPr>
              <a:lnSpc>
                <a:spcPct val="100000"/>
              </a:lnSpc>
            </a:pPr>
            <a:r>
              <a:rPr b="1" lang="en-US" sz="1600">
                <a:solidFill>
                  <a:srgbClr val="000000"/>
                </a:solidFill>
                <a:latin typeface="Arial"/>
                <a:ea typeface="Arial"/>
              </a:rPr>
              <a:t>   </a:t>
            </a:r>
            <a:endParaRPr/>
          </a:p>
        </p:txBody>
      </p:sp>
      <p:sp>
        <p:nvSpPr>
          <p:cNvPr id="531" name="CustomShape 20"/>
          <p:cNvSpPr/>
          <p:nvPr/>
        </p:nvSpPr>
        <p:spPr>
          <a:xfrm>
            <a:off x="-1584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7</a:t>
            </a:r>
            <a:endParaRPr/>
          </a:p>
        </p:txBody>
      </p:sp>
      <p:sp>
        <p:nvSpPr>
          <p:cNvPr id="532" name="Line 21"/>
          <p:cNvSpPr/>
          <p:nvPr/>
        </p:nvSpPr>
        <p:spPr>
          <a:xfrm>
            <a:off x="720" y="6544800"/>
            <a:ext cx="9907560" cy="38880"/>
          </a:xfrm>
          <a:prstGeom prst="line">
            <a:avLst/>
          </a:prstGeom>
          <a:ln>
            <a:solidFill>
              <a:srgbClr val="000000"/>
            </a:solidFill>
          </a:ln>
        </p:spPr>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CustomShape 1"/>
          <p:cNvSpPr/>
          <p:nvPr/>
        </p:nvSpPr>
        <p:spPr>
          <a:xfrm>
            <a:off x="-11160" y="6120"/>
            <a:ext cx="9914400" cy="991080"/>
          </a:xfrm>
          <a:prstGeom prst="rect">
            <a:avLst/>
          </a:prstGeom>
          <a:solidFill>
            <a:srgbClr val="00213b"/>
          </a:solidFill>
          <a:ln>
            <a:noFill/>
          </a:ln>
        </p:spPr>
      </p:sp>
      <p:sp>
        <p:nvSpPr>
          <p:cNvPr id="534" name="CustomShape 2"/>
          <p:cNvSpPr/>
          <p:nvPr/>
        </p:nvSpPr>
        <p:spPr>
          <a:xfrm>
            <a:off x="-11160" y="6120"/>
            <a:ext cx="9914400" cy="991080"/>
          </a:xfrm>
          <a:prstGeom prst="rect">
            <a:avLst/>
          </a:prstGeom>
          <a:noFill/>
          <a:ln>
            <a:noFill/>
          </a:ln>
        </p:spPr>
      </p:sp>
      <p:sp>
        <p:nvSpPr>
          <p:cNvPr id="535" name="CustomShape 3"/>
          <p:cNvSpPr/>
          <p:nvPr/>
        </p:nvSpPr>
        <p:spPr>
          <a:xfrm>
            <a:off x="275040" y="289800"/>
            <a:ext cx="9363600" cy="392760"/>
          </a:xfrm>
          <a:prstGeom prst="rect">
            <a:avLst/>
          </a:prstGeom>
          <a:noFill/>
          <a:ln>
            <a:noFill/>
          </a:ln>
        </p:spPr>
      </p:sp>
      <p:pic>
        <p:nvPicPr>
          <p:cNvPr id="536" name="" descr=""/>
          <p:cNvPicPr/>
          <p:nvPr/>
        </p:nvPicPr>
        <p:blipFill>
          <a:blip r:embed="rId1"/>
          <a:stretch>
            <a:fillRect/>
          </a:stretch>
        </p:blipFill>
        <p:spPr>
          <a:xfrm>
            <a:off x="1920240" y="3749040"/>
            <a:ext cx="4660200" cy="1094040"/>
          </a:xfrm>
          <a:prstGeom prst="rect">
            <a:avLst/>
          </a:prstGeom>
          <a:ln>
            <a:noFill/>
          </a:ln>
        </p:spPr>
      </p:pic>
      <p:sp>
        <p:nvSpPr>
          <p:cNvPr id="537" name="CustomShape 4"/>
          <p:cNvSpPr/>
          <p:nvPr/>
        </p:nvSpPr>
        <p:spPr>
          <a:xfrm>
            <a:off x="329760" y="1771200"/>
            <a:ext cx="9140760" cy="1622880"/>
          </a:xfrm>
          <a:prstGeom prst="rect">
            <a:avLst/>
          </a:prstGeom>
          <a:noFill/>
          <a:ln>
            <a:noFill/>
          </a:ln>
        </p:spPr>
        <p:txBody>
          <a:bodyPr lIns="90000" rIns="90000" tIns="45000" bIns="45000"/>
          <a:p>
            <a:r>
              <a:rPr lang="en-US">
                <a:solidFill>
                  <a:srgbClr val="000000"/>
                </a:solidFill>
                <a:latin typeface="Arial"/>
                <a:ea typeface="DejaVu Sans"/>
              </a:rPr>
              <a:t>The muon passing through the material is deflected by many small angles, scatters off the nuclei of the material</a:t>
            </a:r>
            <a:endParaRPr/>
          </a:p>
          <a:p>
            <a:endParaRPr/>
          </a:p>
          <a:p>
            <a:r>
              <a:rPr lang="en-US">
                <a:solidFill>
                  <a:srgbClr val="000000"/>
                </a:solidFill>
                <a:latin typeface="Arial"/>
                <a:ea typeface="DejaVu Sans"/>
              </a:rPr>
              <a:t>The angular scattering distribution is approximately Gaussian (with long tails), but the central 98% is well described by gaussian with zero mean and standard deviation is given by</a:t>
            </a:r>
            <a:endParaRPr/>
          </a:p>
        </p:txBody>
      </p:sp>
      <p:sp>
        <p:nvSpPr>
          <p:cNvPr id="538" name="CustomShape 5"/>
          <p:cNvSpPr/>
          <p:nvPr/>
        </p:nvSpPr>
        <p:spPr>
          <a:xfrm>
            <a:off x="28080" y="238320"/>
            <a:ext cx="9935640" cy="672840"/>
          </a:xfrm>
          <a:prstGeom prst="rect">
            <a:avLst/>
          </a:prstGeom>
          <a:noFill/>
          <a:ln>
            <a:noFill/>
          </a:ln>
        </p:spPr>
        <p:txBody>
          <a:bodyPr lIns="90000" rIns="90000" tIns="45000" bIns="45000"/>
          <a:p>
            <a:r>
              <a:rPr b="1" lang="en-US" sz="2600">
                <a:solidFill>
                  <a:srgbClr val="ffffff"/>
                </a:solidFill>
                <a:latin typeface="Arial"/>
                <a:ea typeface="DejaVu Sans"/>
              </a:rPr>
              <a:t>Multiple Scattering : The physics behind muon tomography</a:t>
            </a:r>
            <a:endParaRPr/>
          </a:p>
        </p:txBody>
      </p:sp>
      <p:sp>
        <p:nvSpPr>
          <p:cNvPr id="539" name="CustomShape 6"/>
          <p:cNvSpPr/>
          <p:nvPr/>
        </p:nvSpPr>
        <p:spPr>
          <a:xfrm>
            <a:off x="343440" y="1188720"/>
            <a:ext cx="9437400" cy="636840"/>
          </a:xfrm>
          <a:prstGeom prst="rect">
            <a:avLst/>
          </a:prstGeom>
          <a:noFill/>
          <a:ln>
            <a:noFill/>
          </a:ln>
        </p:spPr>
        <p:txBody>
          <a:bodyPr lIns="90000" rIns="90000" tIns="45000" bIns="45000"/>
          <a:p>
            <a:pPr>
              <a:lnSpc>
                <a:spcPct val="100000"/>
              </a:lnSpc>
            </a:pPr>
            <a:r>
              <a:rPr b="1" lang="en-US">
                <a:solidFill>
                  <a:srgbClr val="ff0000"/>
                </a:solidFill>
                <a:latin typeface="Verdana"/>
                <a:ea typeface="DejaVu Sans"/>
              </a:rPr>
              <a:t>Muons, being leptons, interact with matter through the Coulomb force.</a:t>
            </a:r>
            <a:endParaRPr/>
          </a:p>
        </p:txBody>
      </p:sp>
      <p:sp>
        <p:nvSpPr>
          <p:cNvPr id="540" name="CustomShape 7"/>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8</a:t>
            </a:r>
            <a:endParaRPr/>
          </a:p>
        </p:txBody>
      </p:sp>
      <p:sp>
        <p:nvSpPr>
          <p:cNvPr id="541" name="Line 8"/>
          <p:cNvSpPr/>
          <p:nvPr/>
        </p:nvSpPr>
        <p:spPr>
          <a:xfrm>
            <a:off x="1080" y="6544800"/>
            <a:ext cx="9907560" cy="38880"/>
          </a:xfrm>
          <a:prstGeom prst="line">
            <a:avLst/>
          </a:prstGeom>
          <a:ln>
            <a:solidFill>
              <a:srgbClr val="000000"/>
            </a:solidFill>
          </a:ln>
        </p:spPr>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CustomShape 1"/>
          <p:cNvSpPr/>
          <p:nvPr/>
        </p:nvSpPr>
        <p:spPr>
          <a:xfrm>
            <a:off x="-11160" y="6120"/>
            <a:ext cx="9914400" cy="991080"/>
          </a:xfrm>
          <a:prstGeom prst="rect">
            <a:avLst/>
          </a:prstGeom>
          <a:solidFill>
            <a:srgbClr val="00213b"/>
          </a:solidFill>
          <a:ln>
            <a:noFill/>
          </a:ln>
        </p:spPr>
      </p:sp>
      <p:sp>
        <p:nvSpPr>
          <p:cNvPr id="543" name="CustomShape 2"/>
          <p:cNvSpPr/>
          <p:nvPr/>
        </p:nvSpPr>
        <p:spPr>
          <a:xfrm>
            <a:off x="-11160" y="6120"/>
            <a:ext cx="9914400" cy="991080"/>
          </a:xfrm>
          <a:prstGeom prst="rect">
            <a:avLst/>
          </a:prstGeom>
          <a:noFill/>
          <a:ln>
            <a:noFill/>
          </a:ln>
        </p:spPr>
      </p:sp>
      <p:sp>
        <p:nvSpPr>
          <p:cNvPr id="544" name="CustomShape 3"/>
          <p:cNvSpPr/>
          <p:nvPr/>
        </p:nvSpPr>
        <p:spPr>
          <a:xfrm>
            <a:off x="275040" y="289800"/>
            <a:ext cx="9363600" cy="392760"/>
          </a:xfrm>
          <a:prstGeom prst="rect">
            <a:avLst/>
          </a:prstGeom>
          <a:noFill/>
          <a:ln>
            <a:noFill/>
          </a:ln>
        </p:spPr>
      </p:sp>
      <p:sp>
        <p:nvSpPr>
          <p:cNvPr id="545" name="CustomShape 4"/>
          <p:cNvSpPr/>
          <p:nvPr/>
        </p:nvSpPr>
        <p:spPr>
          <a:xfrm>
            <a:off x="149760" y="1087200"/>
            <a:ext cx="9542520" cy="1622880"/>
          </a:xfrm>
          <a:prstGeom prst="rect">
            <a:avLst/>
          </a:prstGeom>
          <a:noFill/>
          <a:ln>
            <a:noFill/>
          </a:ln>
        </p:spPr>
        <p:txBody>
          <a:bodyPr lIns="90000" rIns="90000" tIns="45000" bIns="45000"/>
          <a:p>
            <a:r>
              <a:rPr b="1" lang="en-US" sz="1600">
                <a:solidFill>
                  <a:srgbClr val="000000"/>
                </a:solidFill>
                <a:latin typeface="Arial"/>
                <a:ea typeface="DejaVu Sans"/>
              </a:rPr>
              <a:t>The physics process under study is Multiple scattering</a:t>
            </a:r>
            <a:endParaRPr/>
          </a:p>
          <a:p>
            <a:endParaRPr/>
          </a:p>
          <a:p>
            <a:r>
              <a:rPr b="1" lang="en-US" sz="1600">
                <a:solidFill>
                  <a:srgbClr val="000000"/>
                </a:solidFill>
                <a:latin typeface="Arial"/>
                <a:ea typeface="DejaVu Sans"/>
              </a:rPr>
              <a:t>Physics list used FTFP_BERT</a:t>
            </a:r>
            <a:endParaRPr/>
          </a:p>
          <a:p>
            <a:endParaRPr/>
          </a:p>
          <a:p>
            <a:r>
              <a:rPr b="1" lang="en-US" sz="1600">
                <a:solidFill>
                  <a:srgbClr val="000000"/>
                </a:solidFill>
                <a:latin typeface="Arial"/>
                <a:ea typeface="DejaVu Sans"/>
              </a:rPr>
              <a:t>Size of Detector 1m X 1m</a:t>
            </a:r>
            <a:endParaRPr/>
          </a:p>
          <a:p>
            <a:endParaRPr/>
          </a:p>
          <a:p>
            <a:r>
              <a:rPr b="1" lang="en-US" sz="1600">
                <a:solidFill>
                  <a:srgbClr val="000000"/>
                </a:solidFill>
                <a:latin typeface="Arial"/>
                <a:ea typeface="DejaVu Sans"/>
              </a:rPr>
              <a:t>Number of Detectors : 4</a:t>
            </a:r>
            <a:endParaRPr/>
          </a:p>
          <a:p>
            <a:endParaRPr/>
          </a:p>
          <a:p>
            <a:r>
              <a:rPr b="1" lang="en-US" sz="1600">
                <a:solidFill>
                  <a:srgbClr val="000000"/>
                </a:solidFill>
                <a:latin typeface="Arial"/>
                <a:ea typeface="DejaVu Sans"/>
              </a:rPr>
              <a:t>Muon Energy chosen : 2 GeV (ie. Monoenergetic muon)</a:t>
            </a:r>
            <a:endParaRPr/>
          </a:p>
          <a:p>
            <a:endParaRPr/>
          </a:p>
          <a:p>
            <a:r>
              <a:rPr b="1" lang="en-US" sz="1600">
                <a:solidFill>
                  <a:srgbClr val="000000"/>
                </a:solidFill>
                <a:latin typeface="Arial"/>
                <a:ea typeface="DejaVu Sans"/>
              </a:rPr>
              <a:t>Scatterer used : Al, Fe, Pb (4 cm, 5cm, 10 cm, 12 cm , 15 cm)</a:t>
            </a:r>
            <a:endParaRPr/>
          </a:p>
          <a:p>
            <a:endParaRPr/>
          </a:p>
          <a:p>
            <a:r>
              <a:rPr b="1" lang="en-US" sz="1600">
                <a:solidFill>
                  <a:srgbClr val="000000"/>
                </a:solidFill>
                <a:latin typeface="Arial"/>
                <a:ea typeface="DejaVu Sans"/>
              </a:rPr>
              <a:t>Shape of Scatterer :  Cube</a:t>
            </a:r>
            <a:endParaRPr/>
          </a:p>
          <a:p>
            <a:endParaRPr/>
          </a:p>
          <a:p>
            <a:r>
              <a:rPr b="1" lang="en-US" sz="1600">
                <a:solidFill>
                  <a:srgbClr val="000000"/>
                </a:solidFill>
                <a:latin typeface="Arial"/>
                <a:ea typeface="DejaVu Sans"/>
              </a:rPr>
              <a:t>In the first stage simulation are done with following assumption :</a:t>
            </a:r>
            <a:endParaRPr/>
          </a:p>
          <a:p>
            <a:r>
              <a:rPr b="1" lang="en-US" sz="1600">
                <a:solidFill>
                  <a:srgbClr val="000000"/>
                </a:solidFill>
                <a:latin typeface="Arial"/>
                <a:ea typeface="DejaVu Sans"/>
              </a:rPr>
              <a:t>1) Detectors are 100% efficient.</a:t>
            </a:r>
            <a:endParaRPr/>
          </a:p>
          <a:p>
            <a:r>
              <a:rPr b="1" lang="en-US" sz="1600">
                <a:solidFill>
                  <a:srgbClr val="000000"/>
                </a:solidFill>
                <a:latin typeface="Arial"/>
                <a:ea typeface="DejaVu Sans"/>
              </a:rPr>
              <a:t>2) And give the exact hit point.</a:t>
            </a:r>
            <a:endParaRPr/>
          </a:p>
          <a:p>
            <a:endParaRPr/>
          </a:p>
          <a:p>
            <a:r>
              <a:rPr b="1" lang="en-US" sz="1600">
                <a:solidFill>
                  <a:srgbClr val="000000"/>
                </a:solidFill>
                <a:latin typeface="Arial"/>
                <a:ea typeface="DejaVu Sans"/>
              </a:rPr>
              <a:t>These assumption are taken to work parallely on Reconstruction algorithm.</a:t>
            </a:r>
            <a:endParaRPr/>
          </a:p>
          <a:p>
            <a:endParaRPr/>
          </a:p>
          <a:p>
            <a:r>
              <a:rPr b="1" lang="en-US" sz="1600">
                <a:solidFill>
                  <a:srgbClr val="800000"/>
                </a:solidFill>
                <a:latin typeface="Arial"/>
                <a:ea typeface="DejaVu Sans"/>
              </a:rPr>
              <a:t>In the next stage we will try to remove these assumption, so that we can get simulated data which is more closer to reality.</a:t>
            </a:r>
            <a:endParaRPr/>
          </a:p>
        </p:txBody>
      </p:sp>
      <p:sp>
        <p:nvSpPr>
          <p:cNvPr id="546" name="CustomShape 5"/>
          <p:cNvSpPr/>
          <p:nvPr/>
        </p:nvSpPr>
        <p:spPr>
          <a:xfrm>
            <a:off x="28080" y="238320"/>
            <a:ext cx="9935640" cy="672840"/>
          </a:xfrm>
          <a:prstGeom prst="rect">
            <a:avLst/>
          </a:prstGeom>
          <a:noFill/>
          <a:ln>
            <a:noFill/>
          </a:ln>
        </p:spPr>
        <p:txBody>
          <a:bodyPr lIns="90000" rIns="90000" tIns="45000" bIns="45000"/>
          <a:p>
            <a:r>
              <a:rPr b="1" lang="en-US" sz="2600">
                <a:solidFill>
                  <a:srgbClr val="ffffff"/>
                </a:solidFill>
                <a:latin typeface="Arial"/>
                <a:ea typeface="DejaVu Sans"/>
              </a:rPr>
              <a:t>Geant4 Simulation</a:t>
            </a:r>
            <a:endParaRPr/>
          </a:p>
        </p:txBody>
      </p:sp>
      <p:sp>
        <p:nvSpPr>
          <p:cNvPr id="547" name="CustomShape 6"/>
          <p:cNvSpPr/>
          <p:nvPr/>
        </p:nvSpPr>
        <p:spPr>
          <a:xfrm>
            <a:off x="343440" y="1188720"/>
            <a:ext cx="9437400" cy="636840"/>
          </a:xfrm>
          <a:prstGeom prst="rect">
            <a:avLst/>
          </a:prstGeom>
          <a:noFill/>
          <a:ln>
            <a:noFill/>
          </a:ln>
        </p:spPr>
      </p:sp>
      <p:sp>
        <p:nvSpPr>
          <p:cNvPr id="548" name="CustomShape 7"/>
          <p:cNvSpPr/>
          <p:nvPr/>
        </p:nvSpPr>
        <p:spPr>
          <a:xfrm>
            <a:off x="-15480" y="6544800"/>
            <a:ext cx="9815760" cy="301680"/>
          </a:xfrm>
          <a:prstGeom prst="rect">
            <a:avLst/>
          </a:prstGeom>
          <a:solidFill>
            <a:srgbClr val="ffff99"/>
          </a:solidFill>
          <a:ln>
            <a:noFill/>
          </a:ln>
        </p:spPr>
        <p:txBody>
          <a:bodyPr lIns="90000" rIns="90000" tIns="45000" bIns="45000"/>
          <a:p>
            <a:r>
              <a:rPr lang="en-US" sz="1500">
                <a:latin typeface="Arial"/>
              </a:rPr>
              <a:t>    </a:t>
            </a:r>
            <a:r>
              <a:rPr lang="en-US" sz="1500">
                <a:latin typeface="Arial"/>
              </a:rPr>
              <a:t>24 May 2018</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	</a:t>
            </a:r>
            <a:r>
              <a:rPr lang="en-US" sz="1500">
                <a:latin typeface="Arial"/>
              </a:rPr>
              <a:t>9</a:t>
            </a:r>
            <a:endParaRPr/>
          </a:p>
        </p:txBody>
      </p:sp>
      <p:sp>
        <p:nvSpPr>
          <p:cNvPr id="549" name="Line 8"/>
          <p:cNvSpPr/>
          <p:nvPr/>
        </p:nvSpPr>
        <p:spPr>
          <a:xfrm>
            <a:off x="1080" y="6544800"/>
            <a:ext cx="9907560" cy="38880"/>
          </a:xfrm>
          <a:prstGeom prst="line">
            <a:avLst/>
          </a:prstGeom>
          <a:ln>
            <a:solidFill>
              <a:srgbClr val="000000"/>
            </a:solidFill>
          </a:ln>
        </p:spPr>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